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4"/>
    <p:sldMasterId id="2147483736" r:id="rId5"/>
  </p:sldMasterIdLst>
  <p:notesMasterIdLst>
    <p:notesMasterId r:id="rId68"/>
  </p:notesMasterIdLst>
  <p:sldIdLst>
    <p:sldId id="353" r:id="rId6"/>
    <p:sldId id="354" r:id="rId7"/>
    <p:sldId id="276" r:id="rId8"/>
    <p:sldId id="277" r:id="rId9"/>
    <p:sldId id="348" r:id="rId10"/>
    <p:sldId id="278" r:id="rId11"/>
    <p:sldId id="279" r:id="rId12"/>
    <p:sldId id="313" r:id="rId13"/>
    <p:sldId id="358" r:id="rId14"/>
    <p:sldId id="282" r:id="rId15"/>
    <p:sldId id="315" r:id="rId16"/>
    <p:sldId id="316" r:id="rId17"/>
    <p:sldId id="359" r:id="rId18"/>
    <p:sldId id="317" r:id="rId19"/>
    <p:sldId id="318" r:id="rId20"/>
    <p:sldId id="372" r:id="rId21"/>
    <p:sldId id="373" r:id="rId22"/>
    <p:sldId id="374" r:id="rId23"/>
    <p:sldId id="375" r:id="rId24"/>
    <p:sldId id="376" r:id="rId25"/>
    <p:sldId id="377" r:id="rId26"/>
    <p:sldId id="378" r:id="rId27"/>
    <p:sldId id="367" r:id="rId28"/>
    <p:sldId id="319" r:id="rId29"/>
    <p:sldId id="422" r:id="rId30"/>
    <p:sldId id="379" r:id="rId31"/>
    <p:sldId id="368" r:id="rId32"/>
    <p:sldId id="369" r:id="rId33"/>
    <p:sldId id="371" r:id="rId34"/>
    <p:sldId id="380" r:id="rId35"/>
    <p:sldId id="381" r:id="rId36"/>
    <p:sldId id="385" r:id="rId37"/>
    <p:sldId id="320" r:id="rId38"/>
    <p:sldId id="387" r:id="rId39"/>
    <p:sldId id="388" r:id="rId40"/>
    <p:sldId id="389" r:id="rId41"/>
    <p:sldId id="390" r:id="rId42"/>
    <p:sldId id="391" r:id="rId43"/>
    <p:sldId id="392" r:id="rId44"/>
    <p:sldId id="393" r:id="rId45"/>
    <p:sldId id="394" r:id="rId46"/>
    <p:sldId id="395" r:id="rId47"/>
    <p:sldId id="396" r:id="rId48"/>
    <p:sldId id="397" r:id="rId49"/>
    <p:sldId id="398" r:id="rId50"/>
    <p:sldId id="399" r:id="rId51"/>
    <p:sldId id="400" r:id="rId52"/>
    <p:sldId id="401" r:id="rId53"/>
    <p:sldId id="402" r:id="rId54"/>
    <p:sldId id="405" r:id="rId55"/>
    <p:sldId id="406" r:id="rId56"/>
    <p:sldId id="407" r:id="rId57"/>
    <p:sldId id="408" r:id="rId58"/>
    <p:sldId id="409" r:id="rId59"/>
    <p:sldId id="410" r:id="rId60"/>
    <p:sldId id="411" r:id="rId61"/>
    <p:sldId id="412" r:id="rId62"/>
    <p:sldId id="413" r:id="rId63"/>
    <p:sldId id="414" r:id="rId64"/>
    <p:sldId id="415" r:id="rId65"/>
    <p:sldId id="419" r:id="rId66"/>
    <p:sldId id="421" r:id="rId67"/>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91" autoAdjust="0"/>
  </p:normalViewPr>
  <p:slideViewPr>
    <p:cSldViewPr>
      <p:cViewPr>
        <p:scale>
          <a:sx n="76" d="100"/>
          <a:sy n="76" d="100"/>
        </p:scale>
        <p:origin x="-1206"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300"/>
    </p:cViewPr>
  </p:sorterViewPr>
  <p:notesViewPr>
    <p:cSldViewPr>
      <p:cViewPr>
        <p:scale>
          <a:sx n="100" d="100"/>
          <a:sy n="100" d="100"/>
        </p:scale>
        <p:origin x="-1592" y="-9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FED214-2245-9A46-90FD-86223C2349C1}" type="doc">
      <dgm:prSet loTypeId="urn:microsoft.com/office/officeart/2005/8/layout/vList5" loCatId="list" qsTypeId="urn:microsoft.com/office/officeart/2005/8/quickstyle/simple3" qsCatId="simple" csTypeId="urn:microsoft.com/office/officeart/2005/8/colors/accent1_2" csCatId="accent1" phldr="1"/>
      <dgm:spPr/>
      <dgm:t>
        <a:bodyPr/>
        <a:lstStyle/>
        <a:p>
          <a:endParaRPr lang="en-US"/>
        </a:p>
      </dgm:t>
    </dgm:pt>
    <dgm:pt modelId="{EA206282-92E7-8342-AFF6-E75182D05617}">
      <dgm:prSet custT="1"/>
      <dgm:spPr/>
      <dgm:t>
        <a:bodyPr/>
        <a:lstStyle/>
        <a:p>
          <a:pPr rtl="0"/>
          <a:r>
            <a:rPr lang="en-US" sz="2600" dirty="0"/>
            <a:t>Cryptographic systems are generically classified along three independent dimensions:</a:t>
          </a:r>
        </a:p>
      </dgm:t>
    </dgm:pt>
    <dgm:pt modelId="{D88A5BB3-58B0-D441-8B36-2D6E14FD614C}" type="parTrans" cxnId="{BEEEAADE-EB90-BE45-A72D-E2B7CDDE1F0E}">
      <dgm:prSet/>
      <dgm:spPr/>
      <dgm:t>
        <a:bodyPr/>
        <a:lstStyle/>
        <a:p>
          <a:endParaRPr lang="en-US"/>
        </a:p>
      </dgm:t>
    </dgm:pt>
    <dgm:pt modelId="{730F8711-1A56-7240-B669-E457A071B362}" type="sibTrans" cxnId="{BEEEAADE-EB90-BE45-A72D-E2B7CDDE1F0E}">
      <dgm:prSet/>
      <dgm:spPr/>
      <dgm:t>
        <a:bodyPr/>
        <a:lstStyle/>
        <a:p>
          <a:endParaRPr lang="en-US"/>
        </a:p>
      </dgm:t>
    </dgm:pt>
    <dgm:pt modelId="{86EE2B06-F133-FD4F-9EEB-1350F8B6B9D6}">
      <dgm:prSet custT="1"/>
      <dgm:spPr/>
      <dgm:t>
        <a:bodyPr/>
        <a:lstStyle/>
        <a:p>
          <a:pPr rtl="0"/>
          <a:r>
            <a:rPr lang="en-US" sz="1500" b="1"/>
            <a:t>The type of operations used for transforming plaintext to ciphertext</a:t>
          </a:r>
          <a:endParaRPr lang="en-US" sz="1500" b="1" dirty="0"/>
        </a:p>
      </dgm:t>
    </dgm:pt>
    <dgm:pt modelId="{EF3CD432-843C-6143-ACB2-03DA910500F0}" type="parTrans" cxnId="{3A37B9EA-0EF1-D843-911D-CF0BBEA50C85}">
      <dgm:prSet/>
      <dgm:spPr/>
      <dgm:t>
        <a:bodyPr/>
        <a:lstStyle/>
        <a:p>
          <a:endParaRPr lang="en-US"/>
        </a:p>
      </dgm:t>
    </dgm:pt>
    <dgm:pt modelId="{C2120984-82C7-F043-B180-D13509D49427}" type="sibTrans" cxnId="{3A37B9EA-0EF1-D843-911D-CF0BBEA50C85}">
      <dgm:prSet/>
      <dgm:spPr/>
      <dgm:t>
        <a:bodyPr/>
        <a:lstStyle/>
        <a:p>
          <a:endParaRPr lang="en-US"/>
        </a:p>
      </dgm:t>
    </dgm:pt>
    <dgm:pt modelId="{C4E87E63-BD55-A440-A0FE-ED556E2DAA09}">
      <dgm:prSet custT="1"/>
      <dgm:spPr/>
      <dgm:t>
        <a:bodyPr/>
        <a:lstStyle/>
        <a:p>
          <a:pPr rtl="0"/>
          <a:r>
            <a:rPr lang="en-US" sz="1500" dirty="0"/>
            <a:t>Substitution</a:t>
          </a:r>
        </a:p>
      </dgm:t>
    </dgm:pt>
    <dgm:pt modelId="{36BFD0D4-7D50-1043-B2BB-0A7ED4DAA876}" type="parTrans" cxnId="{741B4A64-0D10-7148-BD44-0D74DB06F8BD}">
      <dgm:prSet/>
      <dgm:spPr/>
      <dgm:t>
        <a:bodyPr/>
        <a:lstStyle/>
        <a:p>
          <a:endParaRPr lang="en-US"/>
        </a:p>
      </dgm:t>
    </dgm:pt>
    <dgm:pt modelId="{8164CD1A-3480-7D4D-8504-B708FE322ABA}" type="sibTrans" cxnId="{741B4A64-0D10-7148-BD44-0D74DB06F8BD}">
      <dgm:prSet/>
      <dgm:spPr/>
      <dgm:t>
        <a:bodyPr/>
        <a:lstStyle/>
        <a:p>
          <a:endParaRPr lang="en-US"/>
        </a:p>
      </dgm:t>
    </dgm:pt>
    <dgm:pt modelId="{3D9FFC66-6B25-594B-B9FA-1755928E816F}">
      <dgm:prSet custT="1"/>
      <dgm:spPr/>
      <dgm:t>
        <a:bodyPr/>
        <a:lstStyle/>
        <a:p>
          <a:pPr rtl="0"/>
          <a:r>
            <a:rPr lang="en-US" sz="1500" dirty="0"/>
            <a:t>Each element in the plaintext is mapped into another element</a:t>
          </a:r>
        </a:p>
      </dgm:t>
    </dgm:pt>
    <dgm:pt modelId="{A562CBDE-BA8B-054E-B3CE-E43F0A63E6F5}" type="parTrans" cxnId="{7C6383A9-BE5A-4F4D-B68F-1D4804E620C3}">
      <dgm:prSet/>
      <dgm:spPr/>
      <dgm:t>
        <a:bodyPr/>
        <a:lstStyle/>
        <a:p>
          <a:endParaRPr lang="en-US"/>
        </a:p>
      </dgm:t>
    </dgm:pt>
    <dgm:pt modelId="{1D09AF55-542C-684C-A94B-F567454E36FA}" type="sibTrans" cxnId="{7C6383A9-BE5A-4F4D-B68F-1D4804E620C3}">
      <dgm:prSet/>
      <dgm:spPr/>
      <dgm:t>
        <a:bodyPr/>
        <a:lstStyle/>
        <a:p>
          <a:endParaRPr lang="en-US"/>
        </a:p>
      </dgm:t>
    </dgm:pt>
    <dgm:pt modelId="{089141E7-0D6B-A040-9337-CA26BCFAE617}">
      <dgm:prSet custT="1"/>
      <dgm:spPr/>
      <dgm:t>
        <a:bodyPr/>
        <a:lstStyle/>
        <a:p>
          <a:pPr rtl="0"/>
          <a:r>
            <a:rPr lang="en-US" sz="1500" dirty="0"/>
            <a:t>Transposition</a:t>
          </a:r>
        </a:p>
      </dgm:t>
    </dgm:pt>
    <dgm:pt modelId="{FEC64697-8D58-B94A-A641-D04942C17A06}" type="parTrans" cxnId="{2CD43038-C574-4C42-9CD4-B7E055A74FD9}">
      <dgm:prSet/>
      <dgm:spPr/>
      <dgm:t>
        <a:bodyPr/>
        <a:lstStyle/>
        <a:p>
          <a:endParaRPr lang="en-US"/>
        </a:p>
      </dgm:t>
    </dgm:pt>
    <dgm:pt modelId="{19300913-7667-4946-A61B-2A15897F9062}" type="sibTrans" cxnId="{2CD43038-C574-4C42-9CD4-B7E055A74FD9}">
      <dgm:prSet/>
      <dgm:spPr/>
      <dgm:t>
        <a:bodyPr/>
        <a:lstStyle/>
        <a:p>
          <a:endParaRPr lang="en-US"/>
        </a:p>
      </dgm:t>
    </dgm:pt>
    <dgm:pt modelId="{FD08E06E-E6C8-844F-8572-449897E6B384}">
      <dgm:prSet custT="1"/>
      <dgm:spPr/>
      <dgm:t>
        <a:bodyPr/>
        <a:lstStyle/>
        <a:p>
          <a:pPr rtl="0"/>
          <a:r>
            <a:rPr lang="en-US" sz="1500" dirty="0"/>
            <a:t>Elements in the plaintext are rearranged</a:t>
          </a:r>
        </a:p>
      </dgm:t>
    </dgm:pt>
    <dgm:pt modelId="{DE452F15-0EB8-AA4E-BFE2-C7F7F1E5BC58}" type="parTrans" cxnId="{0B5592BA-1853-1B4F-9E75-1D52EDE5A984}">
      <dgm:prSet/>
      <dgm:spPr/>
      <dgm:t>
        <a:bodyPr/>
        <a:lstStyle/>
        <a:p>
          <a:endParaRPr lang="en-US"/>
        </a:p>
      </dgm:t>
    </dgm:pt>
    <dgm:pt modelId="{ECF00B45-3B90-9F40-94CF-A28ACE188CDC}" type="sibTrans" cxnId="{0B5592BA-1853-1B4F-9E75-1D52EDE5A984}">
      <dgm:prSet/>
      <dgm:spPr/>
      <dgm:t>
        <a:bodyPr/>
        <a:lstStyle/>
        <a:p>
          <a:endParaRPr lang="en-US"/>
        </a:p>
      </dgm:t>
    </dgm:pt>
    <dgm:pt modelId="{D5C66710-7678-0548-BBCD-1B3C45ACA470}">
      <dgm:prSet custT="1"/>
      <dgm:spPr/>
      <dgm:t>
        <a:bodyPr/>
        <a:lstStyle/>
        <a:p>
          <a:pPr rtl="0"/>
          <a:r>
            <a:rPr lang="en-US" sz="1500" dirty="0"/>
            <a:t>Fundamental requirement is that no information be lost</a:t>
          </a:r>
        </a:p>
      </dgm:t>
    </dgm:pt>
    <dgm:pt modelId="{29A7C540-438A-7244-97F3-21D9C204DCA7}" type="parTrans" cxnId="{13FC6B39-17D3-8C46-8C63-5F96469F6A1C}">
      <dgm:prSet/>
      <dgm:spPr/>
      <dgm:t>
        <a:bodyPr/>
        <a:lstStyle/>
        <a:p>
          <a:endParaRPr lang="en-US"/>
        </a:p>
      </dgm:t>
    </dgm:pt>
    <dgm:pt modelId="{ACA26D8B-38A9-4443-887C-135B076D1062}" type="sibTrans" cxnId="{13FC6B39-17D3-8C46-8C63-5F96469F6A1C}">
      <dgm:prSet/>
      <dgm:spPr/>
      <dgm:t>
        <a:bodyPr/>
        <a:lstStyle/>
        <a:p>
          <a:endParaRPr lang="en-US"/>
        </a:p>
      </dgm:t>
    </dgm:pt>
    <dgm:pt modelId="{79D6E2DF-412C-7541-881B-A515A33FA6F3}">
      <dgm:prSet custT="1"/>
      <dgm:spPr/>
      <dgm:t>
        <a:bodyPr/>
        <a:lstStyle/>
        <a:p>
          <a:pPr rtl="0"/>
          <a:r>
            <a:rPr lang="en-US" sz="1500" dirty="0"/>
            <a:t>Product systems</a:t>
          </a:r>
        </a:p>
      </dgm:t>
    </dgm:pt>
    <dgm:pt modelId="{5B6645C2-7EF6-0B47-815A-90A82772CE9F}" type="parTrans" cxnId="{964DF95F-736B-F843-B36E-1848E15DCCD0}">
      <dgm:prSet/>
      <dgm:spPr/>
      <dgm:t>
        <a:bodyPr/>
        <a:lstStyle/>
        <a:p>
          <a:endParaRPr lang="en-US"/>
        </a:p>
      </dgm:t>
    </dgm:pt>
    <dgm:pt modelId="{2859483C-A9B9-2F4A-8094-E020CA1D329E}" type="sibTrans" cxnId="{964DF95F-736B-F843-B36E-1848E15DCCD0}">
      <dgm:prSet/>
      <dgm:spPr/>
      <dgm:t>
        <a:bodyPr/>
        <a:lstStyle/>
        <a:p>
          <a:endParaRPr lang="en-US"/>
        </a:p>
      </dgm:t>
    </dgm:pt>
    <dgm:pt modelId="{F98A7EBE-A00B-784A-B5CB-A8FEDA7CBC15}">
      <dgm:prSet custT="1"/>
      <dgm:spPr/>
      <dgm:t>
        <a:bodyPr/>
        <a:lstStyle/>
        <a:p>
          <a:pPr rtl="0"/>
          <a:r>
            <a:rPr lang="en-US" sz="1500" dirty="0"/>
            <a:t>Involve multiple stages of substitutions and transpositions</a:t>
          </a:r>
        </a:p>
      </dgm:t>
    </dgm:pt>
    <dgm:pt modelId="{5DFA8C56-5B46-2F44-BC08-7951A8A429C7}" type="parTrans" cxnId="{96C9E143-72E3-A44E-9778-B66CF5529964}">
      <dgm:prSet/>
      <dgm:spPr/>
      <dgm:t>
        <a:bodyPr/>
        <a:lstStyle/>
        <a:p>
          <a:endParaRPr lang="en-US"/>
        </a:p>
      </dgm:t>
    </dgm:pt>
    <dgm:pt modelId="{33AFAAD7-B034-B347-A463-22FD0F13DF4A}" type="sibTrans" cxnId="{96C9E143-72E3-A44E-9778-B66CF5529964}">
      <dgm:prSet/>
      <dgm:spPr/>
      <dgm:t>
        <a:bodyPr/>
        <a:lstStyle/>
        <a:p>
          <a:endParaRPr lang="en-US"/>
        </a:p>
      </dgm:t>
    </dgm:pt>
    <dgm:pt modelId="{9535F223-AD85-E940-A596-3796831A0BAD}">
      <dgm:prSet custT="1"/>
      <dgm:spPr/>
      <dgm:t>
        <a:bodyPr/>
        <a:lstStyle/>
        <a:p>
          <a:pPr rtl="0"/>
          <a:r>
            <a:rPr lang="en-US" sz="1500" b="1"/>
            <a:t>The number of keys used</a:t>
          </a:r>
          <a:endParaRPr lang="en-US" sz="1500" b="1" dirty="0"/>
        </a:p>
      </dgm:t>
    </dgm:pt>
    <dgm:pt modelId="{62F29568-084E-B54F-8F45-3F44E9FD831E}" type="parTrans" cxnId="{B9E62912-2813-5242-BA00-AB5217BDC430}">
      <dgm:prSet/>
      <dgm:spPr/>
      <dgm:t>
        <a:bodyPr/>
        <a:lstStyle/>
        <a:p>
          <a:endParaRPr lang="en-US"/>
        </a:p>
      </dgm:t>
    </dgm:pt>
    <dgm:pt modelId="{A9BD7902-EA27-9F42-BFEA-A95402E1816B}" type="sibTrans" cxnId="{B9E62912-2813-5242-BA00-AB5217BDC430}">
      <dgm:prSet/>
      <dgm:spPr/>
      <dgm:t>
        <a:bodyPr/>
        <a:lstStyle/>
        <a:p>
          <a:endParaRPr lang="en-US"/>
        </a:p>
      </dgm:t>
    </dgm:pt>
    <dgm:pt modelId="{0B06011E-5B09-9848-8AB2-6AF4CF87AF34}">
      <dgm:prSet custT="1"/>
      <dgm:spPr/>
      <dgm:t>
        <a:bodyPr/>
        <a:lstStyle/>
        <a:p>
          <a:pPr rtl="0"/>
          <a:r>
            <a:rPr lang="en-US" sz="1500" dirty="0"/>
            <a:t>Referred to as symmetric, single-key, secret-key, or conventional encryption if both sender and receiver use the same key</a:t>
          </a:r>
        </a:p>
      </dgm:t>
    </dgm:pt>
    <dgm:pt modelId="{9A80534F-A4B8-3E43-B18E-7373F9BDA4EA}" type="parTrans" cxnId="{4595F1E3-2C6E-7947-A9A6-FEBB425CA8BA}">
      <dgm:prSet/>
      <dgm:spPr/>
      <dgm:t>
        <a:bodyPr/>
        <a:lstStyle/>
        <a:p>
          <a:endParaRPr lang="en-US"/>
        </a:p>
      </dgm:t>
    </dgm:pt>
    <dgm:pt modelId="{F05B5D8E-15BC-BF46-B944-EECA670DBCAE}" type="sibTrans" cxnId="{4595F1E3-2C6E-7947-A9A6-FEBB425CA8BA}">
      <dgm:prSet/>
      <dgm:spPr/>
      <dgm:t>
        <a:bodyPr/>
        <a:lstStyle/>
        <a:p>
          <a:endParaRPr lang="en-US"/>
        </a:p>
      </dgm:t>
    </dgm:pt>
    <dgm:pt modelId="{5D898EB6-3E76-1242-81D7-AD9C84D66755}">
      <dgm:prSet custT="1"/>
      <dgm:spPr/>
      <dgm:t>
        <a:bodyPr/>
        <a:lstStyle/>
        <a:p>
          <a:pPr rtl="0"/>
          <a:r>
            <a:rPr lang="en-US" sz="1500" dirty="0"/>
            <a:t>Referred to as asymmetric, two-key, or public-key encryption if the sender and receiver each use a different key</a:t>
          </a:r>
        </a:p>
      </dgm:t>
    </dgm:pt>
    <dgm:pt modelId="{FA55D433-8EAE-5849-87C1-D7551D5CBA80}" type="parTrans" cxnId="{D00C8188-324A-D64E-9C8C-1B1E38A14F90}">
      <dgm:prSet/>
      <dgm:spPr/>
      <dgm:t>
        <a:bodyPr/>
        <a:lstStyle/>
        <a:p>
          <a:endParaRPr lang="en-US"/>
        </a:p>
      </dgm:t>
    </dgm:pt>
    <dgm:pt modelId="{59FECBA0-4C2B-EC48-AA55-BEA1C0DF2CBD}" type="sibTrans" cxnId="{D00C8188-324A-D64E-9C8C-1B1E38A14F90}">
      <dgm:prSet/>
      <dgm:spPr/>
      <dgm:t>
        <a:bodyPr/>
        <a:lstStyle/>
        <a:p>
          <a:endParaRPr lang="en-US"/>
        </a:p>
      </dgm:t>
    </dgm:pt>
    <dgm:pt modelId="{38D2D91D-DAF4-DB4B-95A3-7322330CB699}">
      <dgm:prSet custT="1"/>
      <dgm:spPr/>
      <dgm:t>
        <a:bodyPr/>
        <a:lstStyle/>
        <a:p>
          <a:pPr rtl="0"/>
          <a:r>
            <a:rPr lang="en-US" sz="1500" b="1"/>
            <a:t>The way in which the plaintext is processed</a:t>
          </a:r>
          <a:endParaRPr lang="en-US" sz="1500" b="1" dirty="0"/>
        </a:p>
      </dgm:t>
    </dgm:pt>
    <dgm:pt modelId="{71E86FFE-56CF-D348-BF41-74979C62A036}" type="parTrans" cxnId="{A6BE17FC-C727-3445-A68B-4BE587ED4820}">
      <dgm:prSet/>
      <dgm:spPr/>
      <dgm:t>
        <a:bodyPr/>
        <a:lstStyle/>
        <a:p>
          <a:endParaRPr lang="en-US"/>
        </a:p>
      </dgm:t>
    </dgm:pt>
    <dgm:pt modelId="{12E61AA5-45F7-3640-A32D-6A40077C5F29}" type="sibTrans" cxnId="{A6BE17FC-C727-3445-A68B-4BE587ED4820}">
      <dgm:prSet/>
      <dgm:spPr/>
      <dgm:t>
        <a:bodyPr/>
        <a:lstStyle/>
        <a:p>
          <a:endParaRPr lang="en-US"/>
        </a:p>
      </dgm:t>
    </dgm:pt>
    <dgm:pt modelId="{D5495F8B-EDFB-5140-9465-1CFF616C459C}">
      <dgm:prSet custT="1"/>
      <dgm:spPr/>
      <dgm:t>
        <a:bodyPr/>
        <a:lstStyle/>
        <a:p>
          <a:pPr rtl="0"/>
          <a:r>
            <a:rPr lang="en-US" sz="1500" dirty="0"/>
            <a:t>Block cipher processes the input one block of elements at a time, producing an output block for each input block</a:t>
          </a:r>
        </a:p>
      </dgm:t>
    </dgm:pt>
    <dgm:pt modelId="{C33F4845-F589-BD4B-85FE-E5EF9D130889}" type="parTrans" cxnId="{B15D1C95-48FB-944B-87A2-698B2826FCC3}">
      <dgm:prSet/>
      <dgm:spPr/>
      <dgm:t>
        <a:bodyPr/>
        <a:lstStyle/>
        <a:p>
          <a:endParaRPr lang="en-US"/>
        </a:p>
      </dgm:t>
    </dgm:pt>
    <dgm:pt modelId="{E80507CE-200D-D94B-8B0A-23B2D3F944E2}" type="sibTrans" cxnId="{B15D1C95-48FB-944B-87A2-698B2826FCC3}">
      <dgm:prSet/>
      <dgm:spPr/>
      <dgm:t>
        <a:bodyPr/>
        <a:lstStyle/>
        <a:p>
          <a:endParaRPr lang="en-US"/>
        </a:p>
      </dgm:t>
    </dgm:pt>
    <dgm:pt modelId="{A2199EA0-C9E1-114F-B25D-AD23F071B99F}">
      <dgm:prSet custT="1"/>
      <dgm:spPr/>
      <dgm:t>
        <a:bodyPr/>
        <a:lstStyle/>
        <a:p>
          <a:pPr rtl="0"/>
          <a:r>
            <a:rPr lang="en-US" sz="1500" dirty="0"/>
            <a:t>Stream cipher processes the input elements continuously, producing output one element at a time, as it goes along</a:t>
          </a:r>
          <a:endParaRPr lang="en-AU" sz="1500" dirty="0"/>
        </a:p>
      </dgm:t>
    </dgm:pt>
    <dgm:pt modelId="{BF84E94B-95B4-6145-8056-6A4764328E55}" type="parTrans" cxnId="{3DA22110-A7ED-2C43-98CD-8A9A2972D7D1}">
      <dgm:prSet/>
      <dgm:spPr/>
      <dgm:t>
        <a:bodyPr/>
        <a:lstStyle/>
        <a:p>
          <a:endParaRPr lang="en-US"/>
        </a:p>
      </dgm:t>
    </dgm:pt>
    <dgm:pt modelId="{77FBCB6B-E2C0-0A49-9DEE-FCDBA9BD6C8A}" type="sibTrans" cxnId="{3DA22110-A7ED-2C43-98CD-8A9A2972D7D1}">
      <dgm:prSet/>
      <dgm:spPr/>
      <dgm:t>
        <a:bodyPr/>
        <a:lstStyle/>
        <a:p>
          <a:endParaRPr lang="en-US"/>
        </a:p>
      </dgm:t>
    </dgm:pt>
    <dgm:pt modelId="{EFC30412-E8D5-F741-8F1C-2E5C4C7106B5}" type="pres">
      <dgm:prSet presAssocID="{15FED214-2245-9A46-90FD-86223C2349C1}" presName="Name0" presStyleCnt="0">
        <dgm:presLayoutVars>
          <dgm:dir/>
          <dgm:animLvl val="lvl"/>
          <dgm:resizeHandles val="exact"/>
        </dgm:presLayoutVars>
      </dgm:prSet>
      <dgm:spPr/>
      <dgm:t>
        <a:bodyPr/>
        <a:lstStyle/>
        <a:p>
          <a:endParaRPr lang="en-US"/>
        </a:p>
      </dgm:t>
    </dgm:pt>
    <dgm:pt modelId="{992B2769-D43B-CC4C-B8AE-E4619E569008}" type="pres">
      <dgm:prSet presAssocID="{EA206282-92E7-8342-AFF6-E75182D05617}" presName="linNode" presStyleCnt="0"/>
      <dgm:spPr/>
    </dgm:pt>
    <dgm:pt modelId="{FE2324E1-7119-1445-B8AB-53A9F838CF6A}" type="pres">
      <dgm:prSet presAssocID="{EA206282-92E7-8342-AFF6-E75182D05617}" presName="parentText" presStyleLbl="node1" presStyleIdx="0" presStyleCnt="1" custScaleX="79346" custScaleY="100098" custLinFactNeighborX="-5708" custLinFactNeighborY="-2996">
        <dgm:presLayoutVars>
          <dgm:chMax val="1"/>
          <dgm:bulletEnabled val="1"/>
        </dgm:presLayoutVars>
      </dgm:prSet>
      <dgm:spPr/>
      <dgm:t>
        <a:bodyPr/>
        <a:lstStyle/>
        <a:p>
          <a:endParaRPr lang="en-US"/>
        </a:p>
      </dgm:t>
    </dgm:pt>
    <dgm:pt modelId="{6624A370-2C29-214E-8DEE-1BE1C25FD472}" type="pres">
      <dgm:prSet presAssocID="{EA206282-92E7-8342-AFF6-E75182D05617}" presName="descendantText" presStyleLbl="alignAccFollowNode1" presStyleIdx="0" presStyleCnt="1" custScaleX="113618" custScaleY="125122" custLinFactNeighborX="-3627" custLinFactNeighborY="61">
        <dgm:presLayoutVars>
          <dgm:bulletEnabled val="1"/>
        </dgm:presLayoutVars>
      </dgm:prSet>
      <dgm:spPr/>
      <dgm:t>
        <a:bodyPr/>
        <a:lstStyle/>
        <a:p>
          <a:endParaRPr lang="en-US"/>
        </a:p>
      </dgm:t>
    </dgm:pt>
  </dgm:ptLst>
  <dgm:cxnLst>
    <dgm:cxn modelId="{CE14382E-48DB-7343-8004-284D085EFB1B}" type="presOf" srcId="{3D9FFC66-6B25-594B-B9FA-1755928E816F}" destId="{6624A370-2C29-214E-8DEE-1BE1C25FD472}" srcOrd="0" destOrd="2" presId="urn:microsoft.com/office/officeart/2005/8/layout/vList5"/>
    <dgm:cxn modelId="{BEEEAADE-EB90-BE45-A72D-E2B7CDDE1F0E}" srcId="{15FED214-2245-9A46-90FD-86223C2349C1}" destId="{EA206282-92E7-8342-AFF6-E75182D05617}" srcOrd="0" destOrd="0" parTransId="{D88A5BB3-58B0-D441-8B36-2D6E14FD614C}" sibTransId="{730F8711-1A56-7240-B669-E457A071B362}"/>
    <dgm:cxn modelId="{4595F1E3-2C6E-7947-A9A6-FEBB425CA8BA}" srcId="{9535F223-AD85-E940-A596-3796831A0BAD}" destId="{0B06011E-5B09-9848-8AB2-6AF4CF87AF34}" srcOrd="0" destOrd="0" parTransId="{9A80534F-A4B8-3E43-B18E-7373F9BDA4EA}" sibTransId="{F05B5D8E-15BC-BF46-B944-EECA670DBCAE}"/>
    <dgm:cxn modelId="{3A37B9EA-0EF1-D843-911D-CF0BBEA50C85}" srcId="{EA206282-92E7-8342-AFF6-E75182D05617}" destId="{86EE2B06-F133-FD4F-9EEB-1350F8B6B9D6}" srcOrd="0" destOrd="0" parTransId="{EF3CD432-843C-6143-ACB2-03DA910500F0}" sibTransId="{C2120984-82C7-F043-B180-D13509D49427}"/>
    <dgm:cxn modelId="{13FC6B39-17D3-8C46-8C63-5F96469F6A1C}" srcId="{089141E7-0D6B-A040-9337-CA26BCFAE617}" destId="{D5C66710-7678-0548-BBCD-1B3C45ACA470}" srcOrd="1" destOrd="0" parTransId="{29A7C540-438A-7244-97F3-21D9C204DCA7}" sibTransId="{ACA26D8B-38A9-4443-887C-135B076D1062}"/>
    <dgm:cxn modelId="{8FF630E0-89E4-2D48-86B4-B056A0A378C6}" type="presOf" srcId="{0B06011E-5B09-9848-8AB2-6AF4CF87AF34}" destId="{6624A370-2C29-214E-8DEE-1BE1C25FD472}" srcOrd="0" destOrd="9" presId="urn:microsoft.com/office/officeart/2005/8/layout/vList5"/>
    <dgm:cxn modelId="{7C48DC7D-B67B-5D42-A9EE-059D524A70C8}" type="presOf" srcId="{089141E7-0D6B-A040-9337-CA26BCFAE617}" destId="{6624A370-2C29-214E-8DEE-1BE1C25FD472}" srcOrd="0" destOrd="3" presId="urn:microsoft.com/office/officeart/2005/8/layout/vList5"/>
    <dgm:cxn modelId="{769B4EC0-57B0-6D47-8350-E10797B5025E}" type="presOf" srcId="{86EE2B06-F133-FD4F-9EEB-1350F8B6B9D6}" destId="{6624A370-2C29-214E-8DEE-1BE1C25FD472}" srcOrd="0" destOrd="0" presId="urn:microsoft.com/office/officeart/2005/8/layout/vList5"/>
    <dgm:cxn modelId="{C2403831-BDE1-9544-BDCF-DAA332EF361D}" type="presOf" srcId="{C4E87E63-BD55-A440-A0FE-ED556E2DAA09}" destId="{6624A370-2C29-214E-8DEE-1BE1C25FD472}" srcOrd="0" destOrd="1" presId="urn:microsoft.com/office/officeart/2005/8/layout/vList5"/>
    <dgm:cxn modelId="{0B5592BA-1853-1B4F-9E75-1D52EDE5A984}" srcId="{089141E7-0D6B-A040-9337-CA26BCFAE617}" destId="{FD08E06E-E6C8-844F-8572-449897E6B384}" srcOrd="0" destOrd="0" parTransId="{DE452F15-0EB8-AA4E-BFE2-C7F7F1E5BC58}" sibTransId="{ECF00B45-3B90-9F40-94CF-A28ACE188CDC}"/>
    <dgm:cxn modelId="{6AC74B30-8221-3043-BA11-B3F1F406C748}" type="presOf" srcId="{15FED214-2245-9A46-90FD-86223C2349C1}" destId="{EFC30412-E8D5-F741-8F1C-2E5C4C7106B5}" srcOrd="0" destOrd="0" presId="urn:microsoft.com/office/officeart/2005/8/layout/vList5"/>
    <dgm:cxn modelId="{AAC16B5C-F54A-CF44-9911-8CB18344ACB3}" type="presOf" srcId="{F98A7EBE-A00B-784A-B5CB-A8FEDA7CBC15}" destId="{6624A370-2C29-214E-8DEE-1BE1C25FD472}" srcOrd="0" destOrd="7" presId="urn:microsoft.com/office/officeart/2005/8/layout/vList5"/>
    <dgm:cxn modelId="{B9E62912-2813-5242-BA00-AB5217BDC430}" srcId="{EA206282-92E7-8342-AFF6-E75182D05617}" destId="{9535F223-AD85-E940-A596-3796831A0BAD}" srcOrd="1" destOrd="0" parTransId="{62F29568-084E-B54F-8F45-3F44E9FD831E}" sibTransId="{A9BD7902-EA27-9F42-BFEA-A95402E1816B}"/>
    <dgm:cxn modelId="{DF5A1B27-4AC9-CC47-97A5-4FBE7BFEB392}" type="presOf" srcId="{FD08E06E-E6C8-844F-8572-449897E6B384}" destId="{6624A370-2C29-214E-8DEE-1BE1C25FD472}" srcOrd="0" destOrd="4" presId="urn:microsoft.com/office/officeart/2005/8/layout/vList5"/>
    <dgm:cxn modelId="{B528EE99-5272-D242-9B32-E4C7CCB6D4AC}" type="presOf" srcId="{9535F223-AD85-E940-A596-3796831A0BAD}" destId="{6624A370-2C29-214E-8DEE-1BE1C25FD472}" srcOrd="0" destOrd="8" presId="urn:microsoft.com/office/officeart/2005/8/layout/vList5"/>
    <dgm:cxn modelId="{3DA22110-A7ED-2C43-98CD-8A9A2972D7D1}" srcId="{38D2D91D-DAF4-DB4B-95A3-7322330CB699}" destId="{A2199EA0-C9E1-114F-B25D-AD23F071B99F}" srcOrd="1" destOrd="0" parTransId="{BF84E94B-95B4-6145-8056-6A4764328E55}" sibTransId="{77FBCB6B-E2C0-0A49-9DEE-FCDBA9BD6C8A}"/>
    <dgm:cxn modelId="{305E574E-7022-C74B-9511-D27EFC3DC1E0}" type="presOf" srcId="{5D898EB6-3E76-1242-81D7-AD9C84D66755}" destId="{6624A370-2C29-214E-8DEE-1BE1C25FD472}" srcOrd="0" destOrd="10" presId="urn:microsoft.com/office/officeart/2005/8/layout/vList5"/>
    <dgm:cxn modelId="{A6BE17FC-C727-3445-A68B-4BE587ED4820}" srcId="{EA206282-92E7-8342-AFF6-E75182D05617}" destId="{38D2D91D-DAF4-DB4B-95A3-7322330CB699}" srcOrd="2" destOrd="0" parTransId="{71E86FFE-56CF-D348-BF41-74979C62A036}" sibTransId="{12E61AA5-45F7-3640-A32D-6A40077C5F29}"/>
    <dgm:cxn modelId="{D00C8188-324A-D64E-9C8C-1B1E38A14F90}" srcId="{9535F223-AD85-E940-A596-3796831A0BAD}" destId="{5D898EB6-3E76-1242-81D7-AD9C84D66755}" srcOrd="1" destOrd="0" parTransId="{FA55D433-8EAE-5849-87C1-D7551D5CBA80}" sibTransId="{59FECBA0-4C2B-EC48-AA55-BEA1C0DF2CBD}"/>
    <dgm:cxn modelId="{2CD43038-C574-4C42-9CD4-B7E055A74FD9}" srcId="{86EE2B06-F133-FD4F-9EEB-1350F8B6B9D6}" destId="{089141E7-0D6B-A040-9337-CA26BCFAE617}" srcOrd="1" destOrd="0" parTransId="{FEC64697-8D58-B94A-A641-D04942C17A06}" sibTransId="{19300913-7667-4946-A61B-2A15897F9062}"/>
    <dgm:cxn modelId="{D724DEF7-0C4A-534C-B7EE-5B050EB7757B}" type="presOf" srcId="{38D2D91D-DAF4-DB4B-95A3-7322330CB699}" destId="{6624A370-2C29-214E-8DEE-1BE1C25FD472}" srcOrd="0" destOrd="11" presId="urn:microsoft.com/office/officeart/2005/8/layout/vList5"/>
    <dgm:cxn modelId="{E6FE9B07-1424-2D4E-8BF7-5A19FB4FCB82}" type="presOf" srcId="{A2199EA0-C9E1-114F-B25D-AD23F071B99F}" destId="{6624A370-2C29-214E-8DEE-1BE1C25FD472}" srcOrd="0" destOrd="13" presId="urn:microsoft.com/office/officeart/2005/8/layout/vList5"/>
    <dgm:cxn modelId="{741B4A64-0D10-7148-BD44-0D74DB06F8BD}" srcId="{86EE2B06-F133-FD4F-9EEB-1350F8B6B9D6}" destId="{C4E87E63-BD55-A440-A0FE-ED556E2DAA09}" srcOrd="0" destOrd="0" parTransId="{36BFD0D4-7D50-1043-B2BB-0A7ED4DAA876}" sibTransId="{8164CD1A-3480-7D4D-8504-B708FE322ABA}"/>
    <dgm:cxn modelId="{8228BDB1-94B4-104B-BE46-37CA7BC87372}" type="presOf" srcId="{D5495F8B-EDFB-5140-9465-1CFF616C459C}" destId="{6624A370-2C29-214E-8DEE-1BE1C25FD472}" srcOrd="0" destOrd="12" presId="urn:microsoft.com/office/officeart/2005/8/layout/vList5"/>
    <dgm:cxn modelId="{022695C7-33C4-E648-A8FF-F21776C13F0F}" type="presOf" srcId="{EA206282-92E7-8342-AFF6-E75182D05617}" destId="{FE2324E1-7119-1445-B8AB-53A9F838CF6A}" srcOrd="0" destOrd="0" presId="urn:microsoft.com/office/officeart/2005/8/layout/vList5"/>
    <dgm:cxn modelId="{93542BBD-D191-934C-B197-7D9E9D7BA457}" type="presOf" srcId="{79D6E2DF-412C-7541-881B-A515A33FA6F3}" destId="{6624A370-2C29-214E-8DEE-1BE1C25FD472}" srcOrd="0" destOrd="6" presId="urn:microsoft.com/office/officeart/2005/8/layout/vList5"/>
    <dgm:cxn modelId="{964DF95F-736B-F843-B36E-1848E15DCCD0}" srcId="{86EE2B06-F133-FD4F-9EEB-1350F8B6B9D6}" destId="{79D6E2DF-412C-7541-881B-A515A33FA6F3}" srcOrd="2" destOrd="0" parTransId="{5B6645C2-7EF6-0B47-815A-90A82772CE9F}" sibTransId="{2859483C-A9B9-2F4A-8094-E020CA1D329E}"/>
    <dgm:cxn modelId="{B15D1C95-48FB-944B-87A2-698B2826FCC3}" srcId="{38D2D91D-DAF4-DB4B-95A3-7322330CB699}" destId="{D5495F8B-EDFB-5140-9465-1CFF616C459C}" srcOrd="0" destOrd="0" parTransId="{C33F4845-F589-BD4B-85FE-E5EF9D130889}" sibTransId="{E80507CE-200D-D94B-8B0A-23B2D3F944E2}"/>
    <dgm:cxn modelId="{632A2484-9313-214D-A5AD-F4F9131D7AD3}" type="presOf" srcId="{D5C66710-7678-0548-BBCD-1B3C45ACA470}" destId="{6624A370-2C29-214E-8DEE-1BE1C25FD472}" srcOrd="0" destOrd="5" presId="urn:microsoft.com/office/officeart/2005/8/layout/vList5"/>
    <dgm:cxn modelId="{96C9E143-72E3-A44E-9778-B66CF5529964}" srcId="{79D6E2DF-412C-7541-881B-A515A33FA6F3}" destId="{F98A7EBE-A00B-784A-B5CB-A8FEDA7CBC15}" srcOrd="0" destOrd="0" parTransId="{5DFA8C56-5B46-2F44-BC08-7951A8A429C7}" sibTransId="{33AFAAD7-B034-B347-A463-22FD0F13DF4A}"/>
    <dgm:cxn modelId="{7C6383A9-BE5A-4F4D-B68F-1D4804E620C3}" srcId="{C4E87E63-BD55-A440-A0FE-ED556E2DAA09}" destId="{3D9FFC66-6B25-594B-B9FA-1755928E816F}" srcOrd="0" destOrd="0" parTransId="{A562CBDE-BA8B-054E-B3CE-E43F0A63E6F5}" sibTransId="{1D09AF55-542C-684C-A94B-F567454E36FA}"/>
    <dgm:cxn modelId="{B34D8931-DD39-F440-A202-DBF58647E5E2}" type="presParOf" srcId="{EFC30412-E8D5-F741-8F1C-2E5C4C7106B5}" destId="{992B2769-D43B-CC4C-B8AE-E4619E569008}" srcOrd="0" destOrd="0" presId="urn:microsoft.com/office/officeart/2005/8/layout/vList5"/>
    <dgm:cxn modelId="{B169BDC5-75CF-8243-885C-4B833FCD3D9B}" type="presParOf" srcId="{992B2769-D43B-CC4C-B8AE-E4619E569008}" destId="{FE2324E1-7119-1445-B8AB-53A9F838CF6A}" srcOrd="0" destOrd="0" presId="urn:microsoft.com/office/officeart/2005/8/layout/vList5"/>
    <dgm:cxn modelId="{F82936E1-42B5-C743-B3E4-3007E96588A3}" type="presParOf" srcId="{992B2769-D43B-CC4C-B8AE-E4619E569008}" destId="{6624A370-2C29-214E-8DEE-1BE1C25FD4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7C5346-CB91-C648-A408-7ACE17E24BB2}"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A67ACD8A-B47A-5247-87D4-74269A1E2482}">
      <dgm:prSet custT="1"/>
      <dgm:spPr/>
      <dgm:t>
        <a:bodyPr/>
        <a:lstStyle/>
        <a:p>
          <a:pPr rtl="0"/>
          <a:r>
            <a:rPr lang="en-US" sz="1400" b="1" dirty="0"/>
            <a:t>Block size</a:t>
          </a:r>
        </a:p>
      </dgm:t>
    </dgm:pt>
    <dgm:pt modelId="{948F0B18-86FE-F546-98A3-AAC1899B48C1}" type="parTrans" cxnId="{1F5492B2-B99F-7745-B92F-2B29F04CE03E}">
      <dgm:prSet/>
      <dgm:spPr/>
      <dgm:t>
        <a:bodyPr/>
        <a:lstStyle/>
        <a:p>
          <a:endParaRPr lang="en-US"/>
        </a:p>
      </dgm:t>
    </dgm:pt>
    <dgm:pt modelId="{3A5B408B-CF1C-A34D-BD3E-4901D32AE9F2}" type="sibTrans" cxnId="{1F5492B2-B99F-7745-B92F-2B29F04CE03E}">
      <dgm:prSet/>
      <dgm:spPr/>
      <dgm:t>
        <a:bodyPr/>
        <a:lstStyle/>
        <a:p>
          <a:endParaRPr lang="en-US"/>
        </a:p>
      </dgm:t>
    </dgm:pt>
    <dgm:pt modelId="{00237C3C-63F1-AE4F-A75F-A0E755688FF6}">
      <dgm:prSet custT="1"/>
      <dgm:spPr/>
      <dgm:t>
        <a:bodyPr/>
        <a:lstStyle/>
        <a:p>
          <a:pPr rtl="0"/>
          <a:r>
            <a:rPr lang="en-US" sz="1400" dirty="0"/>
            <a:t>Larger block sizes mean greater security but reduced encryption/decryption speed </a:t>
          </a:r>
        </a:p>
      </dgm:t>
    </dgm:pt>
    <dgm:pt modelId="{C5123F1F-36B6-E642-8931-D2E50E1D22C1}" type="parTrans" cxnId="{B3CF0C9B-0749-FE47-A7F7-87F1EBB629C6}">
      <dgm:prSet/>
      <dgm:spPr/>
      <dgm:t>
        <a:bodyPr/>
        <a:lstStyle/>
        <a:p>
          <a:endParaRPr lang="en-US"/>
        </a:p>
      </dgm:t>
    </dgm:pt>
    <dgm:pt modelId="{5E406C7B-3AA1-B443-9D52-AAF62BA4AE32}" type="sibTrans" cxnId="{B3CF0C9B-0749-FE47-A7F7-87F1EBB629C6}">
      <dgm:prSet/>
      <dgm:spPr/>
      <dgm:t>
        <a:bodyPr/>
        <a:lstStyle/>
        <a:p>
          <a:endParaRPr lang="en-US"/>
        </a:p>
      </dgm:t>
    </dgm:pt>
    <dgm:pt modelId="{8D0476D0-D51B-CA45-A57E-9799C85AAA55}">
      <dgm:prSet custT="1"/>
      <dgm:spPr/>
      <dgm:t>
        <a:bodyPr/>
        <a:lstStyle/>
        <a:p>
          <a:pPr rtl="0"/>
          <a:r>
            <a:rPr lang="en-US" sz="1400" b="1" dirty="0"/>
            <a:t>Key size</a:t>
          </a:r>
        </a:p>
      </dgm:t>
    </dgm:pt>
    <dgm:pt modelId="{3E8D3FF1-5267-F544-94B1-9CB7C51E0B63}" type="parTrans" cxnId="{3D42A603-8A07-B84E-A42C-23B7640215AC}">
      <dgm:prSet/>
      <dgm:spPr/>
      <dgm:t>
        <a:bodyPr/>
        <a:lstStyle/>
        <a:p>
          <a:endParaRPr lang="en-US"/>
        </a:p>
      </dgm:t>
    </dgm:pt>
    <dgm:pt modelId="{FE285203-DF4F-A846-95E1-2EE67A5F606B}" type="sibTrans" cxnId="{3D42A603-8A07-B84E-A42C-23B7640215AC}">
      <dgm:prSet/>
      <dgm:spPr/>
      <dgm:t>
        <a:bodyPr/>
        <a:lstStyle/>
        <a:p>
          <a:endParaRPr lang="en-US"/>
        </a:p>
      </dgm:t>
    </dgm:pt>
    <dgm:pt modelId="{60393D47-079A-C245-A59A-DB30BBD782AC}">
      <dgm:prSet custT="1"/>
      <dgm:spPr/>
      <dgm:t>
        <a:bodyPr/>
        <a:lstStyle/>
        <a:p>
          <a:pPr rtl="0"/>
          <a:r>
            <a:rPr lang="en-US" sz="1400" dirty="0"/>
            <a:t>Larger key size means greater security but may decrease encryption/decryption speed </a:t>
          </a:r>
        </a:p>
      </dgm:t>
    </dgm:pt>
    <dgm:pt modelId="{0FA8D29F-1167-AC4C-B178-AA5AD7B14A61}" type="parTrans" cxnId="{E9685849-03A5-1E4B-B4D6-762D7A4DC967}">
      <dgm:prSet/>
      <dgm:spPr/>
      <dgm:t>
        <a:bodyPr/>
        <a:lstStyle/>
        <a:p>
          <a:endParaRPr lang="en-US"/>
        </a:p>
      </dgm:t>
    </dgm:pt>
    <dgm:pt modelId="{71F0DBF8-45C2-B44C-BEF0-D513FD223B35}" type="sibTrans" cxnId="{E9685849-03A5-1E4B-B4D6-762D7A4DC967}">
      <dgm:prSet/>
      <dgm:spPr/>
      <dgm:t>
        <a:bodyPr/>
        <a:lstStyle/>
        <a:p>
          <a:endParaRPr lang="en-US"/>
        </a:p>
      </dgm:t>
    </dgm:pt>
    <dgm:pt modelId="{37806467-B954-D441-9ECB-CB75580B4690}">
      <dgm:prSet custT="1"/>
      <dgm:spPr/>
      <dgm:t>
        <a:bodyPr/>
        <a:lstStyle/>
        <a:p>
          <a:pPr rtl="0"/>
          <a:r>
            <a:rPr lang="en-US" sz="1400" b="1" dirty="0"/>
            <a:t>Number of rounds </a:t>
          </a:r>
        </a:p>
      </dgm:t>
    </dgm:pt>
    <dgm:pt modelId="{626DB983-517F-6646-AEC5-8E961867763C}" type="parTrans" cxnId="{101B6164-F569-F84D-A0A9-06B97BFD55AD}">
      <dgm:prSet/>
      <dgm:spPr/>
      <dgm:t>
        <a:bodyPr/>
        <a:lstStyle/>
        <a:p>
          <a:endParaRPr lang="en-US"/>
        </a:p>
      </dgm:t>
    </dgm:pt>
    <dgm:pt modelId="{FAF1D814-798C-F04A-A5A8-FD3A909F416C}" type="sibTrans" cxnId="{101B6164-F569-F84D-A0A9-06B97BFD55AD}">
      <dgm:prSet/>
      <dgm:spPr/>
      <dgm:t>
        <a:bodyPr/>
        <a:lstStyle/>
        <a:p>
          <a:endParaRPr lang="en-US"/>
        </a:p>
      </dgm:t>
    </dgm:pt>
    <dgm:pt modelId="{40BDDB56-0816-6748-A0E4-F29A6A786EB4}">
      <dgm:prSet custT="1"/>
      <dgm:spPr/>
      <dgm:t>
        <a:bodyPr/>
        <a:lstStyle/>
        <a:p>
          <a:pPr rtl="0"/>
          <a:r>
            <a:rPr lang="en-US" sz="1400" dirty="0"/>
            <a:t>The essence of a symmetric block cipher is that a single round offers inadequate security but that multiple rounds offer increasing security</a:t>
          </a:r>
        </a:p>
      </dgm:t>
    </dgm:pt>
    <dgm:pt modelId="{0E42F53F-C917-8942-9386-39D2EAB6CCC2}" type="parTrans" cxnId="{3CEF35DA-E7AF-B149-8655-08C318569686}">
      <dgm:prSet/>
      <dgm:spPr/>
      <dgm:t>
        <a:bodyPr/>
        <a:lstStyle/>
        <a:p>
          <a:endParaRPr lang="en-US"/>
        </a:p>
      </dgm:t>
    </dgm:pt>
    <dgm:pt modelId="{86C17106-85F7-8941-BD33-C120D6D9E768}" type="sibTrans" cxnId="{3CEF35DA-E7AF-B149-8655-08C318569686}">
      <dgm:prSet/>
      <dgm:spPr/>
      <dgm:t>
        <a:bodyPr/>
        <a:lstStyle/>
        <a:p>
          <a:endParaRPr lang="en-US"/>
        </a:p>
      </dgm:t>
    </dgm:pt>
    <dgm:pt modelId="{1BA9ACF1-4BA7-F440-ABBF-9C03B6D010DB}">
      <dgm:prSet custT="1"/>
      <dgm:spPr/>
      <dgm:t>
        <a:bodyPr/>
        <a:lstStyle/>
        <a:p>
          <a:pPr rtl="0"/>
          <a:r>
            <a:rPr lang="en-US" sz="1400" b="1" dirty="0"/>
            <a:t>Subkey generation algorithm</a:t>
          </a:r>
        </a:p>
      </dgm:t>
    </dgm:pt>
    <dgm:pt modelId="{D0A8AFB4-1C58-4349-AF8C-CE009189B43A}" type="parTrans" cxnId="{98F33CC4-DAA3-CC4E-8C53-ADC4D4C6260C}">
      <dgm:prSet/>
      <dgm:spPr/>
      <dgm:t>
        <a:bodyPr/>
        <a:lstStyle/>
        <a:p>
          <a:endParaRPr lang="en-US"/>
        </a:p>
      </dgm:t>
    </dgm:pt>
    <dgm:pt modelId="{2675EF4D-0E97-AC45-A525-5EA1D3556BCC}" type="sibTrans" cxnId="{98F33CC4-DAA3-CC4E-8C53-ADC4D4C6260C}">
      <dgm:prSet/>
      <dgm:spPr/>
      <dgm:t>
        <a:bodyPr/>
        <a:lstStyle/>
        <a:p>
          <a:endParaRPr lang="en-US"/>
        </a:p>
      </dgm:t>
    </dgm:pt>
    <dgm:pt modelId="{0919E70F-EBB6-1F4B-A769-DCAB582F421C}">
      <dgm:prSet custT="1"/>
      <dgm:spPr/>
      <dgm:t>
        <a:bodyPr/>
        <a:lstStyle/>
        <a:p>
          <a:pPr rtl="0"/>
          <a:r>
            <a:rPr lang="en-US" sz="1400" dirty="0"/>
            <a:t>Greater complexity in this algorithm should lead to greater difficulty of cryptanalysis</a:t>
          </a:r>
        </a:p>
      </dgm:t>
    </dgm:pt>
    <dgm:pt modelId="{ECD94FE9-4FF4-BF49-8373-D10A9B75E2A3}" type="parTrans" cxnId="{E361961B-9A00-F64D-B4B2-98DA301E2995}">
      <dgm:prSet/>
      <dgm:spPr/>
      <dgm:t>
        <a:bodyPr/>
        <a:lstStyle/>
        <a:p>
          <a:endParaRPr lang="en-US"/>
        </a:p>
      </dgm:t>
    </dgm:pt>
    <dgm:pt modelId="{E598F415-6EA3-8244-A62B-60AA4867AECB}" type="sibTrans" cxnId="{E361961B-9A00-F64D-B4B2-98DA301E2995}">
      <dgm:prSet/>
      <dgm:spPr/>
      <dgm:t>
        <a:bodyPr/>
        <a:lstStyle/>
        <a:p>
          <a:endParaRPr lang="en-US"/>
        </a:p>
      </dgm:t>
    </dgm:pt>
    <dgm:pt modelId="{94ECC478-4BD8-CD4C-99CF-FA49A8918BAF}" type="pres">
      <dgm:prSet presAssocID="{A57C5346-CB91-C648-A408-7ACE17E24BB2}" presName="Name0" presStyleCnt="0">
        <dgm:presLayoutVars>
          <dgm:dir/>
          <dgm:animLvl val="lvl"/>
          <dgm:resizeHandles val="exact"/>
        </dgm:presLayoutVars>
      </dgm:prSet>
      <dgm:spPr/>
      <dgm:t>
        <a:bodyPr/>
        <a:lstStyle/>
        <a:p>
          <a:endParaRPr lang="en-US"/>
        </a:p>
      </dgm:t>
    </dgm:pt>
    <dgm:pt modelId="{5B060E9C-0267-3449-8741-38CDFB89D0CA}" type="pres">
      <dgm:prSet presAssocID="{A57C5346-CB91-C648-A408-7ACE17E24BB2}" presName="tSp" presStyleCnt="0"/>
      <dgm:spPr/>
    </dgm:pt>
    <dgm:pt modelId="{B6DA9E55-0127-424D-8BB4-EAF30283BCFC}" type="pres">
      <dgm:prSet presAssocID="{A57C5346-CB91-C648-A408-7ACE17E24BB2}" presName="bSp" presStyleCnt="0"/>
      <dgm:spPr/>
    </dgm:pt>
    <dgm:pt modelId="{E9E53C5C-60B6-AB42-AF19-61F92C4FFC35}" type="pres">
      <dgm:prSet presAssocID="{A57C5346-CB91-C648-A408-7ACE17E24BB2}" presName="process" presStyleCnt="0"/>
      <dgm:spPr/>
    </dgm:pt>
    <dgm:pt modelId="{55A7CEA5-598D-4841-9D39-77B65E524BB3}" type="pres">
      <dgm:prSet presAssocID="{A67ACD8A-B47A-5247-87D4-74269A1E2482}" presName="composite1" presStyleCnt="0"/>
      <dgm:spPr/>
    </dgm:pt>
    <dgm:pt modelId="{5A9D7C12-C5BF-E140-B25D-C8606DCA0D6A}" type="pres">
      <dgm:prSet presAssocID="{A67ACD8A-B47A-5247-87D4-74269A1E2482}" presName="dummyNode1" presStyleLbl="node1" presStyleIdx="0" presStyleCnt="4"/>
      <dgm:spPr/>
    </dgm:pt>
    <dgm:pt modelId="{053CC02C-288A-DA42-8A5A-AD24899E8C5B}" type="pres">
      <dgm:prSet presAssocID="{A67ACD8A-B47A-5247-87D4-74269A1E2482}" presName="childNode1" presStyleLbl="bgAcc1" presStyleIdx="0" presStyleCnt="4">
        <dgm:presLayoutVars>
          <dgm:bulletEnabled val="1"/>
        </dgm:presLayoutVars>
      </dgm:prSet>
      <dgm:spPr/>
      <dgm:t>
        <a:bodyPr/>
        <a:lstStyle/>
        <a:p>
          <a:endParaRPr lang="en-US"/>
        </a:p>
      </dgm:t>
    </dgm:pt>
    <dgm:pt modelId="{B766E901-026E-3341-8FB1-054F059BECC3}" type="pres">
      <dgm:prSet presAssocID="{A67ACD8A-B47A-5247-87D4-74269A1E2482}" presName="childNode1tx" presStyleLbl="bgAcc1" presStyleIdx="0" presStyleCnt="4">
        <dgm:presLayoutVars>
          <dgm:bulletEnabled val="1"/>
        </dgm:presLayoutVars>
      </dgm:prSet>
      <dgm:spPr/>
      <dgm:t>
        <a:bodyPr/>
        <a:lstStyle/>
        <a:p>
          <a:endParaRPr lang="en-US"/>
        </a:p>
      </dgm:t>
    </dgm:pt>
    <dgm:pt modelId="{BCF578A3-0060-FC4C-BFDD-3FD5D2848F40}" type="pres">
      <dgm:prSet presAssocID="{A67ACD8A-B47A-5247-87D4-74269A1E2482}" presName="parentNode1" presStyleLbl="node1" presStyleIdx="0" presStyleCnt="4" custLinFactNeighborX="18952" custLinFactNeighborY="44156">
        <dgm:presLayoutVars>
          <dgm:chMax val="1"/>
          <dgm:bulletEnabled val="1"/>
        </dgm:presLayoutVars>
      </dgm:prSet>
      <dgm:spPr/>
      <dgm:t>
        <a:bodyPr/>
        <a:lstStyle/>
        <a:p>
          <a:endParaRPr lang="en-US"/>
        </a:p>
      </dgm:t>
    </dgm:pt>
    <dgm:pt modelId="{087F043E-CD07-AC40-96F4-C89372E2063B}" type="pres">
      <dgm:prSet presAssocID="{A67ACD8A-B47A-5247-87D4-74269A1E2482}" presName="connSite1" presStyleCnt="0"/>
      <dgm:spPr/>
    </dgm:pt>
    <dgm:pt modelId="{37F07004-B4E2-274B-97BA-EFD208E09297}" type="pres">
      <dgm:prSet presAssocID="{3A5B408B-CF1C-A34D-BD3E-4901D32AE9F2}" presName="Name9" presStyleLbl="sibTrans2D1" presStyleIdx="0" presStyleCnt="3" custLinFactNeighborX="36604" custLinFactNeighborY="-17772"/>
      <dgm:spPr/>
      <dgm:t>
        <a:bodyPr/>
        <a:lstStyle/>
        <a:p>
          <a:endParaRPr lang="en-US"/>
        </a:p>
      </dgm:t>
    </dgm:pt>
    <dgm:pt modelId="{39A00E83-4A56-6F48-8DAB-C8FF17D69C94}" type="pres">
      <dgm:prSet presAssocID="{8D0476D0-D51B-CA45-A57E-9799C85AAA55}" presName="composite2" presStyleCnt="0"/>
      <dgm:spPr/>
    </dgm:pt>
    <dgm:pt modelId="{D69035BB-470A-7940-8256-D069DD33E54F}" type="pres">
      <dgm:prSet presAssocID="{8D0476D0-D51B-CA45-A57E-9799C85AAA55}" presName="dummyNode2" presStyleLbl="node1" presStyleIdx="0" presStyleCnt="4"/>
      <dgm:spPr/>
    </dgm:pt>
    <dgm:pt modelId="{93254B04-6912-8A47-A0E6-9130E48447AC}" type="pres">
      <dgm:prSet presAssocID="{8D0476D0-D51B-CA45-A57E-9799C85AAA55}" presName="childNode2" presStyleLbl="bgAcc1" presStyleIdx="1" presStyleCnt="4" custScaleX="113197" custScaleY="119897" custLinFactNeighborX="11849" custLinFactNeighborY="12995">
        <dgm:presLayoutVars>
          <dgm:bulletEnabled val="1"/>
        </dgm:presLayoutVars>
      </dgm:prSet>
      <dgm:spPr/>
      <dgm:t>
        <a:bodyPr/>
        <a:lstStyle/>
        <a:p>
          <a:endParaRPr lang="en-US"/>
        </a:p>
      </dgm:t>
    </dgm:pt>
    <dgm:pt modelId="{432C22C1-EC88-2C45-A5C3-FDFE7242F737}" type="pres">
      <dgm:prSet presAssocID="{8D0476D0-D51B-CA45-A57E-9799C85AAA55}" presName="childNode2tx" presStyleLbl="bgAcc1" presStyleIdx="1" presStyleCnt="4">
        <dgm:presLayoutVars>
          <dgm:bulletEnabled val="1"/>
        </dgm:presLayoutVars>
      </dgm:prSet>
      <dgm:spPr/>
      <dgm:t>
        <a:bodyPr/>
        <a:lstStyle/>
        <a:p>
          <a:endParaRPr lang="en-US"/>
        </a:p>
      </dgm:t>
    </dgm:pt>
    <dgm:pt modelId="{971BE99B-D76C-824F-B2BA-90D2592A2AB9}" type="pres">
      <dgm:prSet presAssocID="{8D0476D0-D51B-CA45-A57E-9799C85AAA55}" presName="parentNode2" presStyleLbl="node1" presStyleIdx="1" presStyleCnt="4" custLinFactNeighborX="12036" custLinFactNeighborY="43696">
        <dgm:presLayoutVars>
          <dgm:chMax val="0"/>
          <dgm:bulletEnabled val="1"/>
        </dgm:presLayoutVars>
      </dgm:prSet>
      <dgm:spPr/>
      <dgm:t>
        <a:bodyPr/>
        <a:lstStyle/>
        <a:p>
          <a:endParaRPr lang="en-US"/>
        </a:p>
      </dgm:t>
    </dgm:pt>
    <dgm:pt modelId="{66CDEE80-AEC9-714C-9109-B45F4190C999}" type="pres">
      <dgm:prSet presAssocID="{8D0476D0-D51B-CA45-A57E-9799C85AAA55}" presName="connSite2" presStyleCnt="0"/>
      <dgm:spPr/>
    </dgm:pt>
    <dgm:pt modelId="{2FE4269D-A769-5240-9262-FA4E8E07F719}" type="pres">
      <dgm:prSet presAssocID="{FE285203-DF4F-A846-95E1-2EE67A5F606B}" presName="Name18" presStyleLbl="sibTrans2D1" presStyleIdx="1" presStyleCnt="3" custLinFactNeighborX="14813" custLinFactNeighborY="19765"/>
      <dgm:spPr/>
      <dgm:t>
        <a:bodyPr/>
        <a:lstStyle/>
        <a:p>
          <a:endParaRPr lang="en-US"/>
        </a:p>
      </dgm:t>
    </dgm:pt>
    <dgm:pt modelId="{8D300F62-8C64-7B48-B764-A4B4DE27A9C6}" type="pres">
      <dgm:prSet presAssocID="{37806467-B954-D441-9ECB-CB75580B4690}" presName="composite1" presStyleCnt="0"/>
      <dgm:spPr/>
    </dgm:pt>
    <dgm:pt modelId="{7F8A2493-A501-E444-9A44-89A886BDF654}" type="pres">
      <dgm:prSet presAssocID="{37806467-B954-D441-9ECB-CB75580B4690}" presName="dummyNode1" presStyleLbl="node1" presStyleIdx="1" presStyleCnt="4"/>
      <dgm:spPr/>
    </dgm:pt>
    <dgm:pt modelId="{30950607-4463-D449-BB02-829252873B29}" type="pres">
      <dgm:prSet presAssocID="{37806467-B954-D441-9ECB-CB75580B4690}" presName="childNode1" presStyleLbl="bgAcc1" presStyleIdx="2" presStyleCnt="4" custScaleX="110611" custScaleY="125400" custLinFactNeighborX="15961" custLinFactNeighborY="-718">
        <dgm:presLayoutVars>
          <dgm:bulletEnabled val="1"/>
        </dgm:presLayoutVars>
      </dgm:prSet>
      <dgm:spPr/>
      <dgm:t>
        <a:bodyPr/>
        <a:lstStyle/>
        <a:p>
          <a:endParaRPr lang="en-US"/>
        </a:p>
      </dgm:t>
    </dgm:pt>
    <dgm:pt modelId="{3FB709D2-3235-E045-9ED4-C7F9CC450A22}" type="pres">
      <dgm:prSet presAssocID="{37806467-B954-D441-9ECB-CB75580B4690}" presName="childNode1tx" presStyleLbl="bgAcc1" presStyleIdx="2" presStyleCnt="4">
        <dgm:presLayoutVars>
          <dgm:bulletEnabled val="1"/>
        </dgm:presLayoutVars>
      </dgm:prSet>
      <dgm:spPr/>
      <dgm:t>
        <a:bodyPr/>
        <a:lstStyle/>
        <a:p>
          <a:endParaRPr lang="en-US"/>
        </a:p>
      </dgm:t>
    </dgm:pt>
    <dgm:pt modelId="{42CDA08E-3BB2-4943-914E-906AB3BA3C25}" type="pres">
      <dgm:prSet presAssocID="{37806467-B954-D441-9ECB-CB75580B4690}" presName="parentNode1" presStyleLbl="node1" presStyleIdx="2" presStyleCnt="4" custScaleY="99999" custLinFactNeighborX="16367" custLinFactNeighborY="68571">
        <dgm:presLayoutVars>
          <dgm:chMax val="1"/>
          <dgm:bulletEnabled val="1"/>
        </dgm:presLayoutVars>
      </dgm:prSet>
      <dgm:spPr/>
      <dgm:t>
        <a:bodyPr/>
        <a:lstStyle/>
        <a:p>
          <a:endParaRPr lang="en-US"/>
        </a:p>
      </dgm:t>
    </dgm:pt>
    <dgm:pt modelId="{D694AFBE-D516-DA4E-9FB9-05FF7563772A}" type="pres">
      <dgm:prSet presAssocID="{37806467-B954-D441-9ECB-CB75580B4690}" presName="connSite1" presStyleCnt="0"/>
      <dgm:spPr/>
    </dgm:pt>
    <dgm:pt modelId="{AB056B91-D6DE-BD4E-9F11-533A89E7A64D}" type="pres">
      <dgm:prSet presAssocID="{FAF1D814-798C-F04A-A5A8-FD3A909F416C}" presName="Name9" presStyleLbl="sibTrans2D1" presStyleIdx="2" presStyleCnt="3" custLinFactNeighborX="36241" custLinFactNeighborY="-12220"/>
      <dgm:spPr/>
      <dgm:t>
        <a:bodyPr/>
        <a:lstStyle/>
        <a:p>
          <a:endParaRPr lang="en-US"/>
        </a:p>
      </dgm:t>
    </dgm:pt>
    <dgm:pt modelId="{455C0900-EEB3-4B4C-B8CA-05A2D872FDB8}" type="pres">
      <dgm:prSet presAssocID="{1BA9ACF1-4BA7-F440-ABBF-9C03B6D010DB}" presName="composite2" presStyleCnt="0"/>
      <dgm:spPr/>
    </dgm:pt>
    <dgm:pt modelId="{10D7584B-66C4-CD44-AB0E-AD77931D2237}" type="pres">
      <dgm:prSet presAssocID="{1BA9ACF1-4BA7-F440-ABBF-9C03B6D010DB}" presName="dummyNode2" presStyleLbl="node1" presStyleIdx="2" presStyleCnt="4"/>
      <dgm:spPr/>
    </dgm:pt>
    <dgm:pt modelId="{1097FD51-F910-7646-9AFE-55C4AB333411}" type="pres">
      <dgm:prSet presAssocID="{1BA9ACF1-4BA7-F440-ABBF-9C03B6D010DB}" presName="childNode2" presStyleLbl="bgAcc1" presStyleIdx="3" presStyleCnt="4" custScaleY="126654">
        <dgm:presLayoutVars>
          <dgm:bulletEnabled val="1"/>
        </dgm:presLayoutVars>
      </dgm:prSet>
      <dgm:spPr/>
      <dgm:t>
        <a:bodyPr/>
        <a:lstStyle/>
        <a:p>
          <a:endParaRPr lang="en-US"/>
        </a:p>
      </dgm:t>
    </dgm:pt>
    <dgm:pt modelId="{BD517917-B6B9-3542-AE11-8503A5E03DB7}" type="pres">
      <dgm:prSet presAssocID="{1BA9ACF1-4BA7-F440-ABBF-9C03B6D010DB}" presName="childNode2tx" presStyleLbl="bgAcc1" presStyleIdx="3" presStyleCnt="4">
        <dgm:presLayoutVars>
          <dgm:bulletEnabled val="1"/>
        </dgm:presLayoutVars>
      </dgm:prSet>
      <dgm:spPr/>
      <dgm:t>
        <a:bodyPr/>
        <a:lstStyle/>
        <a:p>
          <a:endParaRPr lang="en-US"/>
        </a:p>
      </dgm:t>
    </dgm:pt>
    <dgm:pt modelId="{FE1928A0-969F-644A-8013-B1DB918045BF}" type="pres">
      <dgm:prSet presAssocID="{1BA9ACF1-4BA7-F440-ABBF-9C03B6D010DB}" presName="parentNode2" presStyleLbl="node1" presStyleIdx="3" presStyleCnt="4">
        <dgm:presLayoutVars>
          <dgm:chMax val="0"/>
          <dgm:bulletEnabled val="1"/>
        </dgm:presLayoutVars>
      </dgm:prSet>
      <dgm:spPr/>
      <dgm:t>
        <a:bodyPr/>
        <a:lstStyle/>
        <a:p>
          <a:endParaRPr lang="en-US"/>
        </a:p>
      </dgm:t>
    </dgm:pt>
    <dgm:pt modelId="{BDD7D11E-B484-2C4B-B773-75E001730B59}" type="pres">
      <dgm:prSet presAssocID="{1BA9ACF1-4BA7-F440-ABBF-9C03B6D010DB}" presName="connSite2" presStyleCnt="0"/>
      <dgm:spPr/>
    </dgm:pt>
  </dgm:ptLst>
  <dgm:cxnLst>
    <dgm:cxn modelId="{2E2A1D97-AB56-6B4C-A81B-EDEF44C1FD01}" type="presOf" srcId="{A67ACD8A-B47A-5247-87D4-74269A1E2482}" destId="{BCF578A3-0060-FC4C-BFDD-3FD5D2848F40}" srcOrd="0" destOrd="0" presId="urn:microsoft.com/office/officeart/2005/8/layout/hProcess4"/>
    <dgm:cxn modelId="{5D645180-5B2C-574F-A9A2-95A6A8DE5E2A}" type="presOf" srcId="{60393D47-079A-C245-A59A-DB30BBD782AC}" destId="{432C22C1-EC88-2C45-A5C3-FDFE7242F737}" srcOrd="1" destOrd="0" presId="urn:microsoft.com/office/officeart/2005/8/layout/hProcess4"/>
    <dgm:cxn modelId="{E9685849-03A5-1E4B-B4D6-762D7A4DC967}" srcId="{8D0476D0-D51B-CA45-A57E-9799C85AAA55}" destId="{60393D47-079A-C245-A59A-DB30BBD782AC}" srcOrd="0" destOrd="0" parTransId="{0FA8D29F-1167-AC4C-B178-AA5AD7B14A61}" sibTransId="{71F0DBF8-45C2-B44C-BEF0-D513FD223B35}"/>
    <dgm:cxn modelId="{02522951-CEE7-6A45-BF37-56EF64BEBEF2}" type="presOf" srcId="{00237C3C-63F1-AE4F-A75F-A0E755688FF6}" destId="{B766E901-026E-3341-8FB1-054F059BECC3}" srcOrd="1" destOrd="0" presId="urn:microsoft.com/office/officeart/2005/8/layout/hProcess4"/>
    <dgm:cxn modelId="{3D42A603-8A07-B84E-A42C-23B7640215AC}" srcId="{A57C5346-CB91-C648-A408-7ACE17E24BB2}" destId="{8D0476D0-D51B-CA45-A57E-9799C85AAA55}" srcOrd="1" destOrd="0" parTransId="{3E8D3FF1-5267-F544-94B1-9CB7C51E0B63}" sibTransId="{FE285203-DF4F-A846-95E1-2EE67A5F606B}"/>
    <dgm:cxn modelId="{3CEF35DA-E7AF-B149-8655-08C318569686}" srcId="{37806467-B954-D441-9ECB-CB75580B4690}" destId="{40BDDB56-0816-6748-A0E4-F29A6A786EB4}" srcOrd="0" destOrd="0" parTransId="{0E42F53F-C917-8942-9386-39D2EAB6CCC2}" sibTransId="{86C17106-85F7-8941-BD33-C120D6D9E768}"/>
    <dgm:cxn modelId="{5FA4ACB9-FB06-244A-8641-F15F14685D72}" type="presOf" srcId="{0919E70F-EBB6-1F4B-A769-DCAB582F421C}" destId="{1097FD51-F910-7646-9AFE-55C4AB333411}" srcOrd="0" destOrd="0" presId="urn:microsoft.com/office/officeart/2005/8/layout/hProcess4"/>
    <dgm:cxn modelId="{2023A699-6FB3-7547-B316-8F4F677EF93A}" type="presOf" srcId="{0919E70F-EBB6-1F4B-A769-DCAB582F421C}" destId="{BD517917-B6B9-3542-AE11-8503A5E03DB7}" srcOrd="1" destOrd="0" presId="urn:microsoft.com/office/officeart/2005/8/layout/hProcess4"/>
    <dgm:cxn modelId="{101B6164-F569-F84D-A0A9-06B97BFD55AD}" srcId="{A57C5346-CB91-C648-A408-7ACE17E24BB2}" destId="{37806467-B954-D441-9ECB-CB75580B4690}" srcOrd="2" destOrd="0" parTransId="{626DB983-517F-6646-AEC5-8E961867763C}" sibTransId="{FAF1D814-798C-F04A-A5A8-FD3A909F416C}"/>
    <dgm:cxn modelId="{6A78606F-1A09-9342-B642-FC980CDAD8A8}" type="presOf" srcId="{A57C5346-CB91-C648-A408-7ACE17E24BB2}" destId="{94ECC478-4BD8-CD4C-99CF-FA49A8918BAF}" srcOrd="0" destOrd="0" presId="urn:microsoft.com/office/officeart/2005/8/layout/hProcess4"/>
    <dgm:cxn modelId="{46B2B7CA-C9FC-6646-973D-3095E0BB44FA}" type="presOf" srcId="{FE285203-DF4F-A846-95E1-2EE67A5F606B}" destId="{2FE4269D-A769-5240-9262-FA4E8E07F719}" srcOrd="0" destOrd="0" presId="urn:microsoft.com/office/officeart/2005/8/layout/hProcess4"/>
    <dgm:cxn modelId="{B3CF0C9B-0749-FE47-A7F7-87F1EBB629C6}" srcId="{A67ACD8A-B47A-5247-87D4-74269A1E2482}" destId="{00237C3C-63F1-AE4F-A75F-A0E755688FF6}" srcOrd="0" destOrd="0" parTransId="{C5123F1F-36B6-E642-8931-D2E50E1D22C1}" sibTransId="{5E406C7B-3AA1-B443-9D52-AAF62BA4AE32}"/>
    <dgm:cxn modelId="{98F33CC4-DAA3-CC4E-8C53-ADC4D4C6260C}" srcId="{A57C5346-CB91-C648-A408-7ACE17E24BB2}" destId="{1BA9ACF1-4BA7-F440-ABBF-9C03B6D010DB}" srcOrd="3" destOrd="0" parTransId="{D0A8AFB4-1C58-4349-AF8C-CE009189B43A}" sibTransId="{2675EF4D-0E97-AC45-A525-5EA1D3556BCC}"/>
    <dgm:cxn modelId="{C624CCC3-7544-AD44-B366-BD9E316988B4}" type="presOf" srcId="{37806467-B954-D441-9ECB-CB75580B4690}" destId="{42CDA08E-3BB2-4943-914E-906AB3BA3C25}" srcOrd="0" destOrd="0" presId="urn:microsoft.com/office/officeart/2005/8/layout/hProcess4"/>
    <dgm:cxn modelId="{7FFBECEA-DACA-044C-A712-097FD694E2D6}" type="presOf" srcId="{1BA9ACF1-4BA7-F440-ABBF-9C03B6D010DB}" destId="{FE1928A0-969F-644A-8013-B1DB918045BF}" srcOrd="0" destOrd="0" presId="urn:microsoft.com/office/officeart/2005/8/layout/hProcess4"/>
    <dgm:cxn modelId="{D1D8C756-81A2-724D-B846-BA112600EE17}" type="presOf" srcId="{40BDDB56-0816-6748-A0E4-F29A6A786EB4}" destId="{30950607-4463-D449-BB02-829252873B29}" srcOrd="0" destOrd="0" presId="urn:microsoft.com/office/officeart/2005/8/layout/hProcess4"/>
    <dgm:cxn modelId="{0DF83405-8241-014A-ABB4-4D7B25BD1361}" type="presOf" srcId="{40BDDB56-0816-6748-A0E4-F29A6A786EB4}" destId="{3FB709D2-3235-E045-9ED4-C7F9CC450A22}" srcOrd="1" destOrd="0" presId="urn:microsoft.com/office/officeart/2005/8/layout/hProcess4"/>
    <dgm:cxn modelId="{E361961B-9A00-F64D-B4B2-98DA301E2995}" srcId="{1BA9ACF1-4BA7-F440-ABBF-9C03B6D010DB}" destId="{0919E70F-EBB6-1F4B-A769-DCAB582F421C}" srcOrd="0" destOrd="0" parTransId="{ECD94FE9-4FF4-BF49-8373-D10A9B75E2A3}" sibTransId="{E598F415-6EA3-8244-A62B-60AA4867AECB}"/>
    <dgm:cxn modelId="{3CD7E6AA-0C43-BB41-84DF-CE28519765A3}" type="presOf" srcId="{8D0476D0-D51B-CA45-A57E-9799C85AAA55}" destId="{971BE99B-D76C-824F-B2BA-90D2592A2AB9}" srcOrd="0" destOrd="0" presId="urn:microsoft.com/office/officeart/2005/8/layout/hProcess4"/>
    <dgm:cxn modelId="{1F5492B2-B99F-7745-B92F-2B29F04CE03E}" srcId="{A57C5346-CB91-C648-A408-7ACE17E24BB2}" destId="{A67ACD8A-B47A-5247-87D4-74269A1E2482}" srcOrd="0" destOrd="0" parTransId="{948F0B18-86FE-F546-98A3-AAC1899B48C1}" sibTransId="{3A5B408B-CF1C-A34D-BD3E-4901D32AE9F2}"/>
    <dgm:cxn modelId="{11840679-DFFB-AD43-A726-FFC3D97E96F2}" type="presOf" srcId="{FAF1D814-798C-F04A-A5A8-FD3A909F416C}" destId="{AB056B91-D6DE-BD4E-9F11-533A89E7A64D}" srcOrd="0" destOrd="0" presId="urn:microsoft.com/office/officeart/2005/8/layout/hProcess4"/>
    <dgm:cxn modelId="{DD6C8671-0B3B-E74C-AB4B-799151754D77}" type="presOf" srcId="{60393D47-079A-C245-A59A-DB30BBD782AC}" destId="{93254B04-6912-8A47-A0E6-9130E48447AC}" srcOrd="0" destOrd="0" presId="urn:microsoft.com/office/officeart/2005/8/layout/hProcess4"/>
    <dgm:cxn modelId="{406AA055-7657-1A49-9F8F-FF55B3755E5A}" type="presOf" srcId="{00237C3C-63F1-AE4F-A75F-A0E755688FF6}" destId="{053CC02C-288A-DA42-8A5A-AD24899E8C5B}" srcOrd="0" destOrd="0" presId="urn:microsoft.com/office/officeart/2005/8/layout/hProcess4"/>
    <dgm:cxn modelId="{345EDA23-0F3F-E040-9270-94A87D23CCA7}" type="presOf" srcId="{3A5B408B-CF1C-A34D-BD3E-4901D32AE9F2}" destId="{37F07004-B4E2-274B-97BA-EFD208E09297}" srcOrd="0" destOrd="0" presId="urn:microsoft.com/office/officeart/2005/8/layout/hProcess4"/>
    <dgm:cxn modelId="{268785A7-F57E-2449-8A93-D385A85C3D8F}" type="presParOf" srcId="{94ECC478-4BD8-CD4C-99CF-FA49A8918BAF}" destId="{5B060E9C-0267-3449-8741-38CDFB89D0CA}" srcOrd="0" destOrd="0" presId="urn:microsoft.com/office/officeart/2005/8/layout/hProcess4"/>
    <dgm:cxn modelId="{751FF829-FC41-6B49-B5EA-311CE9B65424}" type="presParOf" srcId="{94ECC478-4BD8-CD4C-99CF-FA49A8918BAF}" destId="{B6DA9E55-0127-424D-8BB4-EAF30283BCFC}" srcOrd="1" destOrd="0" presId="urn:microsoft.com/office/officeart/2005/8/layout/hProcess4"/>
    <dgm:cxn modelId="{840C5083-25FF-7F43-94A4-F1F24BEE1DD3}" type="presParOf" srcId="{94ECC478-4BD8-CD4C-99CF-FA49A8918BAF}" destId="{E9E53C5C-60B6-AB42-AF19-61F92C4FFC35}" srcOrd="2" destOrd="0" presId="urn:microsoft.com/office/officeart/2005/8/layout/hProcess4"/>
    <dgm:cxn modelId="{1F25C361-3CFD-D94F-9B29-26CEA31D32A5}" type="presParOf" srcId="{E9E53C5C-60B6-AB42-AF19-61F92C4FFC35}" destId="{55A7CEA5-598D-4841-9D39-77B65E524BB3}" srcOrd="0" destOrd="0" presId="urn:microsoft.com/office/officeart/2005/8/layout/hProcess4"/>
    <dgm:cxn modelId="{2A93B3EA-64B8-3B42-89BA-6E1C011951B8}" type="presParOf" srcId="{55A7CEA5-598D-4841-9D39-77B65E524BB3}" destId="{5A9D7C12-C5BF-E140-B25D-C8606DCA0D6A}" srcOrd="0" destOrd="0" presId="urn:microsoft.com/office/officeart/2005/8/layout/hProcess4"/>
    <dgm:cxn modelId="{B3B23CBB-E71C-F64D-ABFE-1EF9FA498978}" type="presParOf" srcId="{55A7CEA5-598D-4841-9D39-77B65E524BB3}" destId="{053CC02C-288A-DA42-8A5A-AD24899E8C5B}" srcOrd="1" destOrd="0" presId="urn:microsoft.com/office/officeart/2005/8/layout/hProcess4"/>
    <dgm:cxn modelId="{512153C3-4BA4-3644-ACA9-931608C22EEC}" type="presParOf" srcId="{55A7CEA5-598D-4841-9D39-77B65E524BB3}" destId="{B766E901-026E-3341-8FB1-054F059BECC3}" srcOrd="2" destOrd="0" presId="urn:microsoft.com/office/officeart/2005/8/layout/hProcess4"/>
    <dgm:cxn modelId="{FC60E565-E239-F646-8009-747D0B8A1290}" type="presParOf" srcId="{55A7CEA5-598D-4841-9D39-77B65E524BB3}" destId="{BCF578A3-0060-FC4C-BFDD-3FD5D2848F40}" srcOrd="3" destOrd="0" presId="urn:microsoft.com/office/officeart/2005/8/layout/hProcess4"/>
    <dgm:cxn modelId="{5881A30E-7223-834F-9A85-9F6221660FFB}" type="presParOf" srcId="{55A7CEA5-598D-4841-9D39-77B65E524BB3}" destId="{087F043E-CD07-AC40-96F4-C89372E2063B}" srcOrd="4" destOrd="0" presId="urn:microsoft.com/office/officeart/2005/8/layout/hProcess4"/>
    <dgm:cxn modelId="{0975918D-07B5-DF45-8946-3C3030E54C3B}" type="presParOf" srcId="{E9E53C5C-60B6-AB42-AF19-61F92C4FFC35}" destId="{37F07004-B4E2-274B-97BA-EFD208E09297}" srcOrd="1" destOrd="0" presId="urn:microsoft.com/office/officeart/2005/8/layout/hProcess4"/>
    <dgm:cxn modelId="{CF4A8FD4-6830-B64B-8C18-957A1D2DB542}" type="presParOf" srcId="{E9E53C5C-60B6-AB42-AF19-61F92C4FFC35}" destId="{39A00E83-4A56-6F48-8DAB-C8FF17D69C94}" srcOrd="2" destOrd="0" presId="urn:microsoft.com/office/officeart/2005/8/layout/hProcess4"/>
    <dgm:cxn modelId="{0F99F4F3-331B-EC44-8C92-FF85E4AB3AE9}" type="presParOf" srcId="{39A00E83-4A56-6F48-8DAB-C8FF17D69C94}" destId="{D69035BB-470A-7940-8256-D069DD33E54F}" srcOrd="0" destOrd="0" presId="urn:microsoft.com/office/officeart/2005/8/layout/hProcess4"/>
    <dgm:cxn modelId="{96B0A9FD-CE3C-F945-9643-A25FB7B48EDC}" type="presParOf" srcId="{39A00E83-4A56-6F48-8DAB-C8FF17D69C94}" destId="{93254B04-6912-8A47-A0E6-9130E48447AC}" srcOrd="1" destOrd="0" presId="urn:microsoft.com/office/officeart/2005/8/layout/hProcess4"/>
    <dgm:cxn modelId="{A0E4DC56-5C7E-F248-B86C-8C002992D88C}" type="presParOf" srcId="{39A00E83-4A56-6F48-8DAB-C8FF17D69C94}" destId="{432C22C1-EC88-2C45-A5C3-FDFE7242F737}" srcOrd="2" destOrd="0" presId="urn:microsoft.com/office/officeart/2005/8/layout/hProcess4"/>
    <dgm:cxn modelId="{54CFF0B0-84D6-E042-BF41-DE6E3C58445F}" type="presParOf" srcId="{39A00E83-4A56-6F48-8DAB-C8FF17D69C94}" destId="{971BE99B-D76C-824F-B2BA-90D2592A2AB9}" srcOrd="3" destOrd="0" presId="urn:microsoft.com/office/officeart/2005/8/layout/hProcess4"/>
    <dgm:cxn modelId="{557C4849-9CEA-5049-B000-6A62298A5B8F}" type="presParOf" srcId="{39A00E83-4A56-6F48-8DAB-C8FF17D69C94}" destId="{66CDEE80-AEC9-714C-9109-B45F4190C999}" srcOrd="4" destOrd="0" presId="urn:microsoft.com/office/officeart/2005/8/layout/hProcess4"/>
    <dgm:cxn modelId="{04D1A015-60C6-D147-9D11-34736EDF5C9F}" type="presParOf" srcId="{E9E53C5C-60B6-AB42-AF19-61F92C4FFC35}" destId="{2FE4269D-A769-5240-9262-FA4E8E07F719}" srcOrd="3" destOrd="0" presId="urn:microsoft.com/office/officeart/2005/8/layout/hProcess4"/>
    <dgm:cxn modelId="{61BC0F69-A8AF-8E49-B3B1-E16E8910EE88}" type="presParOf" srcId="{E9E53C5C-60B6-AB42-AF19-61F92C4FFC35}" destId="{8D300F62-8C64-7B48-B764-A4B4DE27A9C6}" srcOrd="4" destOrd="0" presId="urn:microsoft.com/office/officeart/2005/8/layout/hProcess4"/>
    <dgm:cxn modelId="{F8F47BEA-3C4C-8D4B-A295-C2CA59E8E0B1}" type="presParOf" srcId="{8D300F62-8C64-7B48-B764-A4B4DE27A9C6}" destId="{7F8A2493-A501-E444-9A44-89A886BDF654}" srcOrd="0" destOrd="0" presId="urn:microsoft.com/office/officeart/2005/8/layout/hProcess4"/>
    <dgm:cxn modelId="{C3AFD90A-6A9E-D841-9937-4B6341BF1002}" type="presParOf" srcId="{8D300F62-8C64-7B48-B764-A4B4DE27A9C6}" destId="{30950607-4463-D449-BB02-829252873B29}" srcOrd="1" destOrd="0" presId="urn:microsoft.com/office/officeart/2005/8/layout/hProcess4"/>
    <dgm:cxn modelId="{F4FA2A73-91CD-9F4F-9BF0-F8D9D652C232}" type="presParOf" srcId="{8D300F62-8C64-7B48-B764-A4B4DE27A9C6}" destId="{3FB709D2-3235-E045-9ED4-C7F9CC450A22}" srcOrd="2" destOrd="0" presId="urn:microsoft.com/office/officeart/2005/8/layout/hProcess4"/>
    <dgm:cxn modelId="{DF9D8D48-EE7A-C842-8E14-B3884679CD1B}" type="presParOf" srcId="{8D300F62-8C64-7B48-B764-A4B4DE27A9C6}" destId="{42CDA08E-3BB2-4943-914E-906AB3BA3C25}" srcOrd="3" destOrd="0" presId="urn:microsoft.com/office/officeart/2005/8/layout/hProcess4"/>
    <dgm:cxn modelId="{A9EB849F-CE9C-5F49-8686-E734D174E60D}" type="presParOf" srcId="{8D300F62-8C64-7B48-B764-A4B4DE27A9C6}" destId="{D694AFBE-D516-DA4E-9FB9-05FF7563772A}" srcOrd="4" destOrd="0" presId="urn:microsoft.com/office/officeart/2005/8/layout/hProcess4"/>
    <dgm:cxn modelId="{92481DA8-79E3-5147-A6B5-02E2499CEA06}" type="presParOf" srcId="{E9E53C5C-60B6-AB42-AF19-61F92C4FFC35}" destId="{AB056B91-D6DE-BD4E-9F11-533A89E7A64D}" srcOrd="5" destOrd="0" presId="urn:microsoft.com/office/officeart/2005/8/layout/hProcess4"/>
    <dgm:cxn modelId="{3443306F-716C-1E40-8096-3D443EEFC64D}" type="presParOf" srcId="{E9E53C5C-60B6-AB42-AF19-61F92C4FFC35}" destId="{455C0900-EEB3-4B4C-B8CA-05A2D872FDB8}" srcOrd="6" destOrd="0" presId="urn:microsoft.com/office/officeart/2005/8/layout/hProcess4"/>
    <dgm:cxn modelId="{6F72E6D0-1775-794C-A799-B6F673D15305}" type="presParOf" srcId="{455C0900-EEB3-4B4C-B8CA-05A2D872FDB8}" destId="{10D7584B-66C4-CD44-AB0E-AD77931D2237}" srcOrd="0" destOrd="0" presId="urn:microsoft.com/office/officeart/2005/8/layout/hProcess4"/>
    <dgm:cxn modelId="{10CD61CD-E775-A449-84DF-8CDD189A963A}" type="presParOf" srcId="{455C0900-EEB3-4B4C-B8CA-05A2D872FDB8}" destId="{1097FD51-F910-7646-9AFE-55C4AB333411}" srcOrd="1" destOrd="0" presId="urn:microsoft.com/office/officeart/2005/8/layout/hProcess4"/>
    <dgm:cxn modelId="{77E5BCC1-5187-3C4D-BA2A-99BA215CDCC2}" type="presParOf" srcId="{455C0900-EEB3-4B4C-B8CA-05A2D872FDB8}" destId="{BD517917-B6B9-3542-AE11-8503A5E03DB7}" srcOrd="2" destOrd="0" presId="urn:microsoft.com/office/officeart/2005/8/layout/hProcess4"/>
    <dgm:cxn modelId="{43924DDD-5BF8-644C-AEDE-4801B5010B2F}" type="presParOf" srcId="{455C0900-EEB3-4B4C-B8CA-05A2D872FDB8}" destId="{FE1928A0-969F-644A-8013-B1DB918045BF}" srcOrd="3" destOrd="0" presId="urn:microsoft.com/office/officeart/2005/8/layout/hProcess4"/>
    <dgm:cxn modelId="{D3A9649C-BFEA-EC46-96DA-348CDB121CE6}" type="presParOf" srcId="{455C0900-EEB3-4B4C-B8CA-05A2D872FDB8}" destId="{BDD7D11E-B484-2C4B-B773-75E001730B5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A9029E-ABA9-0D44-A59C-2B914CBA1A1F}"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40C29509-9EC2-444A-A8F7-6CA4E335A2D3}">
      <dgm:prSet custT="1"/>
      <dgm:spPr/>
      <dgm:t>
        <a:bodyPr/>
        <a:lstStyle/>
        <a:p>
          <a:pPr rtl="0"/>
          <a:r>
            <a:rPr lang="en-US" sz="1400" b="1" dirty="0"/>
            <a:t>Round function </a:t>
          </a:r>
          <a:endParaRPr lang="en-US" sz="1400" dirty="0"/>
        </a:p>
      </dgm:t>
    </dgm:pt>
    <dgm:pt modelId="{06EABB60-1613-974C-8230-972A457C8DEA}" type="parTrans" cxnId="{98AD4955-0FF8-1E4E-A861-66F3B68A8017}">
      <dgm:prSet/>
      <dgm:spPr/>
      <dgm:t>
        <a:bodyPr/>
        <a:lstStyle/>
        <a:p>
          <a:endParaRPr lang="en-US"/>
        </a:p>
      </dgm:t>
    </dgm:pt>
    <dgm:pt modelId="{75A86D77-2B08-1741-85B3-ECFF556489F3}" type="sibTrans" cxnId="{98AD4955-0FF8-1E4E-A861-66F3B68A8017}">
      <dgm:prSet/>
      <dgm:spPr/>
      <dgm:t>
        <a:bodyPr/>
        <a:lstStyle/>
        <a:p>
          <a:endParaRPr lang="en-US"/>
        </a:p>
      </dgm:t>
    </dgm:pt>
    <dgm:pt modelId="{4A630EE4-8134-CF4C-9B67-86E0B4C27F91}">
      <dgm:prSet custT="1"/>
      <dgm:spPr/>
      <dgm:t>
        <a:bodyPr/>
        <a:lstStyle/>
        <a:p>
          <a:pPr rtl="0"/>
          <a:r>
            <a:rPr lang="en-US" sz="1400" dirty="0"/>
            <a:t>Greater complexity generally means greater resistance to cryptanalysis</a:t>
          </a:r>
        </a:p>
      </dgm:t>
    </dgm:pt>
    <dgm:pt modelId="{12C84825-B199-184C-AB6C-7FEA4044262F}" type="parTrans" cxnId="{05A6D0F8-9BDF-9846-8E36-4D4D6E022475}">
      <dgm:prSet/>
      <dgm:spPr/>
      <dgm:t>
        <a:bodyPr/>
        <a:lstStyle/>
        <a:p>
          <a:endParaRPr lang="en-US"/>
        </a:p>
      </dgm:t>
    </dgm:pt>
    <dgm:pt modelId="{BFCB3BFD-D474-AE45-977B-FD764ED82492}" type="sibTrans" cxnId="{05A6D0F8-9BDF-9846-8E36-4D4D6E022475}">
      <dgm:prSet/>
      <dgm:spPr/>
      <dgm:t>
        <a:bodyPr/>
        <a:lstStyle/>
        <a:p>
          <a:endParaRPr lang="en-US"/>
        </a:p>
      </dgm:t>
    </dgm:pt>
    <dgm:pt modelId="{F64D8EF6-A818-954A-AD01-F6300D3B5E8F}">
      <dgm:prSet custT="1"/>
      <dgm:spPr/>
      <dgm:t>
        <a:bodyPr/>
        <a:lstStyle/>
        <a:p>
          <a:pPr rtl="0"/>
          <a:r>
            <a:rPr lang="en-US" sz="1400" b="1" dirty="0"/>
            <a:t>Fast software encryption/decryption</a:t>
          </a:r>
        </a:p>
      </dgm:t>
    </dgm:pt>
    <dgm:pt modelId="{431A352A-442D-7240-92C2-639AA43B1649}" type="parTrans" cxnId="{266174FC-1353-404D-9AC3-E09144398D09}">
      <dgm:prSet/>
      <dgm:spPr/>
      <dgm:t>
        <a:bodyPr/>
        <a:lstStyle/>
        <a:p>
          <a:endParaRPr lang="en-US"/>
        </a:p>
      </dgm:t>
    </dgm:pt>
    <dgm:pt modelId="{68ECD84D-3B20-F74C-B964-A8CB36A3F5C9}" type="sibTrans" cxnId="{266174FC-1353-404D-9AC3-E09144398D09}">
      <dgm:prSet/>
      <dgm:spPr/>
      <dgm:t>
        <a:bodyPr/>
        <a:lstStyle/>
        <a:p>
          <a:endParaRPr lang="en-US"/>
        </a:p>
      </dgm:t>
    </dgm:pt>
    <dgm:pt modelId="{A27766FB-32F2-3544-888D-D5404A6BD413}">
      <dgm:prSet custT="1"/>
      <dgm:spPr/>
      <dgm:t>
        <a:bodyPr/>
        <a:lstStyle/>
        <a:p>
          <a:pPr rtl="0"/>
          <a:r>
            <a:rPr lang="en-US" sz="1400" dirty="0"/>
            <a:t>In many cases, encryption is embedded in applications or utility functions in such a way as to preclude a hardware implementation; accordingly, the seed of execution of the algorithm becomes a concern</a:t>
          </a:r>
        </a:p>
      </dgm:t>
    </dgm:pt>
    <dgm:pt modelId="{C98B38CB-113B-7447-90C9-7B61B23808C0}" type="parTrans" cxnId="{5B034B3F-CB92-AB47-85FB-186A5AF8FE8E}">
      <dgm:prSet/>
      <dgm:spPr/>
      <dgm:t>
        <a:bodyPr/>
        <a:lstStyle/>
        <a:p>
          <a:endParaRPr lang="en-US"/>
        </a:p>
      </dgm:t>
    </dgm:pt>
    <dgm:pt modelId="{FA6D648C-3602-2A4F-8F62-7E9B39A33848}" type="sibTrans" cxnId="{5B034B3F-CB92-AB47-85FB-186A5AF8FE8E}">
      <dgm:prSet/>
      <dgm:spPr/>
      <dgm:t>
        <a:bodyPr/>
        <a:lstStyle/>
        <a:p>
          <a:endParaRPr lang="en-US"/>
        </a:p>
      </dgm:t>
    </dgm:pt>
    <dgm:pt modelId="{38D5F9D0-E1CA-AC47-A35F-21EB2A877651}">
      <dgm:prSet custT="1"/>
      <dgm:spPr/>
      <dgm:t>
        <a:bodyPr/>
        <a:lstStyle/>
        <a:p>
          <a:pPr rtl="0"/>
          <a:r>
            <a:rPr lang="en-US" sz="1400" b="1" dirty="0"/>
            <a:t>Ease of analysis</a:t>
          </a:r>
        </a:p>
      </dgm:t>
    </dgm:pt>
    <dgm:pt modelId="{DF06C94C-6488-444D-9B8C-09A46F242D2D}" type="parTrans" cxnId="{4541C59B-0BD9-6740-AF40-5DDDD9214969}">
      <dgm:prSet/>
      <dgm:spPr/>
      <dgm:t>
        <a:bodyPr/>
        <a:lstStyle/>
        <a:p>
          <a:endParaRPr lang="en-US"/>
        </a:p>
      </dgm:t>
    </dgm:pt>
    <dgm:pt modelId="{A53F820E-2D4D-FE40-A941-93EAF51E114C}" type="sibTrans" cxnId="{4541C59B-0BD9-6740-AF40-5DDDD9214969}">
      <dgm:prSet/>
      <dgm:spPr/>
      <dgm:t>
        <a:bodyPr/>
        <a:lstStyle/>
        <a:p>
          <a:endParaRPr lang="en-US"/>
        </a:p>
      </dgm:t>
    </dgm:pt>
    <dgm:pt modelId="{9CF350AA-7BA1-BD42-88B8-E63AB51C142B}">
      <dgm:prSet custT="1"/>
      <dgm:spPr/>
      <dgm:t>
        <a:bodyPr/>
        <a:lstStyle/>
        <a:p>
          <a:pPr rtl="0"/>
          <a:r>
            <a:rPr lang="en-US" sz="1400" dirty="0"/>
            <a:t>If the algorithm can be concisely and clearly explained, it is easier to analyze that algorithm for cryptanalytic vulnerabilities and therefore develop a higher level of assurance as to its strength</a:t>
          </a:r>
        </a:p>
      </dgm:t>
    </dgm:pt>
    <dgm:pt modelId="{7DB51D1F-0306-2149-843E-54B0BCA1C218}" type="parTrans" cxnId="{7EF0233E-8E99-D443-9F73-BBFF71CDED29}">
      <dgm:prSet/>
      <dgm:spPr/>
      <dgm:t>
        <a:bodyPr/>
        <a:lstStyle/>
        <a:p>
          <a:endParaRPr lang="en-US"/>
        </a:p>
      </dgm:t>
    </dgm:pt>
    <dgm:pt modelId="{02FC714F-075D-6545-9960-B137D0731A90}" type="sibTrans" cxnId="{7EF0233E-8E99-D443-9F73-BBFF71CDED29}">
      <dgm:prSet/>
      <dgm:spPr/>
      <dgm:t>
        <a:bodyPr/>
        <a:lstStyle/>
        <a:p>
          <a:endParaRPr lang="en-US"/>
        </a:p>
      </dgm:t>
    </dgm:pt>
    <dgm:pt modelId="{61C2FC02-FFFF-8844-86A1-057402F5ED7B}" type="pres">
      <dgm:prSet presAssocID="{8BA9029E-ABA9-0D44-A59C-2B914CBA1A1F}" presName="Name0" presStyleCnt="0">
        <dgm:presLayoutVars>
          <dgm:dir/>
          <dgm:animLvl val="lvl"/>
          <dgm:resizeHandles val="exact"/>
        </dgm:presLayoutVars>
      </dgm:prSet>
      <dgm:spPr/>
      <dgm:t>
        <a:bodyPr/>
        <a:lstStyle/>
        <a:p>
          <a:endParaRPr lang="en-US"/>
        </a:p>
      </dgm:t>
    </dgm:pt>
    <dgm:pt modelId="{3319E45C-651F-3A44-9C0B-0166FC276250}" type="pres">
      <dgm:prSet presAssocID="{8BA9029E-ABA9-0D44-A59C-2B914CBA1A1F}" presName="tSp" presStyleCnt="0"/>
      <dgm:spPr/>
    </dgm:pt>
    <dgm:pt modelId="{665ADC1E-EC47-C24B-84A8-9110E8C18CA8}" type="pres">
      <dgm:prSet presAssocID="{8BA9029E-ABA9-0D44-A59C-2B914CBA1A1F}" presName="bSp" presStyleCnt="0"/>
      <dgm:spPr/>
    </dgm:pt>
    <dgm:pt modelId="{E41EF0AB-D30F-EC40-81B8-71E6CA6E2C28}" type="pres">
      <dgm:prSet presAssocID="{8BA9029E-ABA9-0D44-A59C-2B914CBA1A1F}" presName="process" presStyleCnt="0"/>
      <dgm:spPr/>
    </dgm:pt>
    <dgm:pt modelId="{58B737AC-5363-5F4F-B355-FC476F8DD191}" type="pres">
      <dgm:prSet presAssocID="{40C29509-9EC2-444A-A8F7-6CA4E335A2D3}" presName="composite1" presStyleCnt="0"/>
      <dgm:spPr/>
    </dgm:pt>
    <dgm:pt modelId="{65CD3094-1FA9-DB40-AB87-BD43F72C0ACA}" type="pres">
      <dgm:prSet presAssocID="{40C29509-9EC2-444A-A8F7-6CA4E335A2D3}" presName="dummyNode1" presStyleLbl="node1" presStyleIdx="0" presStyleCnt="3"/>
      <dgm:spPr/>
    </dgm:pt>
    <dgm:pt modelId="{8A27A603-D583-8C47-92BC-417E29609453}" type="pres">
      <dgm:prSet presAssocID="{40C29509-9EC2-444A-A8F7-6CA4E335A2D3}" presName="childNode1" presStyleLbl="bgAcc1" presStyleIdx="0" presStyleCnt="3" custLinFactNeighborX="-24623" custLinFactNeighborY="-20910">
        <dgm:presLayoutVars>
          <dgm:bulletEnabled val="1"/>
        </dgm:presLayoutVars>
      </dgm:prSet>
      <dgm:spPr/>
      <dgm:t>
        <a:bodyPr/>
        <a:lstStyle/>
        <a:p>
          <a:endParaRPr lang="en-US"/>
        </a:p>
      </dgm:t>
    </dgm:pt>
    <dgm:pt modelId="{71B18C8A-496F-544A-BB4F-226DFF294B29}" type="pres">
      <dgm:prSet presAssocID="{40C29509-9EC2-444A-A8F7-6CA4E335A2D3}" presName="childNode1tx" presStyleLbl="bgAcc1" presStyleIdx="0" presStyleCnt="3">
        <dgm:presLayoutVars>
          <dgm:bulletEnabled val="1"/>
        </dgm:presLayoutVars>
      </dgm:prSet>
      <dgm:spPr/>
      <dgm:t>
        <a:bodyPr/>
        <a:lstStyle/>
        <a:p>
          <a:endParaRPr lang="en-US"/>
        </a:p>
      </dgm:t>
    </dgm:pt>
    <dgm:pt modelId="{125E6896-E60A-8947-8704-669265B3724E}" type="pres">
      <dgm:prSet presAssocID="{40C29509-9EC2-444A-A8F7-6CA4E335A2D3}" presName="parentNode1" presStyleLbl="node1" presStyleIdx="0" presStyleCnt="3" custLinFactNeighborX="-4557" custLinFactNeighborY="-38418">
        <dgm:presLayoutVars>
          <dgm:chMax val="1"/>
          <dgm:bulletEnabled val="1"/>
        </dgm:presLayoutVars>
      </dgm:prSet>
      <dgm:spPr/>
      <dgm:t>
        <a:bodyPr/>
        <a:lstStyle/>
        <a:p>
          <a:endParaRPr lang="en-US"/>
        </a:p>
      </dgm:t>
    </dgm:pt>
    <dgm:pt modelId="{F01F77CD-E421-9E44-9263-8EB43FECDE32}" type="pres">
      <dgm:prSet presAssocID="{40C29509-9EC2-444A-A8F7-6CA4E335A2D3}" presName="connSite1" presStyleCnt="0"/>
      <dgm:spPr/>
    </dgm:pt>
    <dgm:pt modelId="{4DD0FEE9-989F-9542-83DD-6CFE86587014}" type="pres">
      <dgm:prSet presAssocID="{75A86D77-2B08-1741-85B3-ECFF556489F3}" presName="Name9" presStyleLbl="sibTrans2D1" presStyleIdx="0" presStyleCnt="2" custLinFactNeighborX="14599" custLinFactNeighborY="-7178"/>
      <dgm:spPr/>
      <dgm:t>
        <a:bodyPr/>
        <a:lstStyle/>
        <a:p>
          <a:endParaRPr lang="en-US"/>
        </a:p>
      </dgm:t>
    </dgm:pt>
    <dgm:pt modelId="{EC9B83BE-37A4-C041-9656-3C357DF6D9D2}" type="pres">
      <dgm:prSet presAssocID="{F64D8EF6-A818-954A-AD01-F6300D3B5E8F}" presName="composite2" presStyleCnt="0"/>
      <dgm:spPr/>
    </dgm:pt>
    <dgm:pt modelId="{E8D69655-0946-DB43-BEAF-113C45EF47C3}" type="pres">
      <dgm:prSet presAssocID="{F64D8EF6-A818-954A-AD01-F6300D3B5E8F}" presName="dummyNode2" presStyleLbl="node1" presStyleIdx="0" presStyleCnt="3"/>
      <dgm:spPr/>
    </dgm:pt>
    <dgm:pt modelId="{C89988BB-0666-E04E-A18A-63A9B65B5068}" type="pres">
      <dgm:prSet presAssocID="{F64D8EF6-A818-954A-AD01-F6300D3B5E8F}" presName="childNode2" presStyleLbl="bgAcc1" presStyleIdx="1" presStyleCnt="3" custScaleX="159665" custScaleY="149382" custLinFactNeighborX="-12700" custLinFactNeighborY="8824">
        <dgm:presLayoutVars>
          <dgm:bulletEnabled val="1"/>
        </dgm:presLayoutVars>
      </dgm:prSet>
      <dgm:spPr/>
      <dgm:t>
        <a:bodyPr/>
        <a:lstStyle/>
        <a:p>
          <a:endParaRPr lang="en-US"/>
        </a:p>
      </dgm:t>
    </dgm:pt>
    <dgm:pt modelId="{F92BA92A-A523-284F-AB5D-724A848BF540}" type="pres">
      <dgm:prSet presAssocID="{F64D8EF6-A818-954A-AD01-F6300D3B5E8F}" presName="childNode2tx" presStyleLbl="bgAcc1" presStyleIdx="1" presStyleCnt="3">
        <dgm:presLayoutVars>
          <dgm:bulletEnabled val="1"/>
        </dgm:presLayoutVars>
      </dgm:prSet>
      <dgm:spPr/>
      <dgm:t>
        <a:bodyPr/>
        <a:lstStyle/>
        <a:p>
          <a:endParaRPr lang="en-US"/>
        </a:p>
      </dgm:t>
    </dgm:pt>
    <dgm:pt modelId="{4C126584-AA51-964E-89E5-36CE00B1B962}" type="pres">
      <dgm:prSet presAssocID="{F64D8EF6-A818-954A-AD01-F6300D3B5E8F}" presName="parentNode2" presStyleLbl="node1" presStyleIdx="1" presStyleCnt="3" custScaleY="118772" custLinFactNeighborX="3591" custLinFactNeighborY="562">
        <dgm:presLayoutVars>
          <dgm:chMax val="0"/>
          <dgm:bulletEnabled val="1"/>
        </dgm:presLayoutVars>
      </dgm:prSet>
      <dgm:spPr/>
      <dgm:t>
        <a:bodyPr/>
        <a:lstStyle/>
        <a:p>
          <a:endParaRPr lang="en-US"/>
        </a:p>
      </dgm:t>
    </dgm:pt>
    <dgm:pt modelId="{FD1CC5EF-8DB5-984B-BDC5-F9D7EF1017B6}" type="pres">
      <dgm:prSet presAssocID="{F64D8EF6-A818-954A-AD01-F6300D3B5E8F}" presName="connSite2" presStyleCnt="0"/>
      <dgm:spPr/>
    </dgm:pt>
    <dgm:pt modelId="{EDD22A6E-0474-C64C-965A-E0FCE4A5825D}" type="pres">
      <dgm:prSet presAssocID="{68ECD84D-3B20-F74C-B964-A8CB36A3F5C9}" presName="Name18" presStyleLbl="sibTrans2D1" presStyleIdx="1" presStyleCnt="2" custLinFactNeighborX="16892" custLinFactNeighborY="19434"/>
      <dgm:spPr/>
      <dgm:t>
        <a:bodyPr/>
        <a:lstStyle/>
        <a:p>
          <a:endParaRPr lang="en-US"/>
        </a:p>
      </dgm:t>
    </dgm:pt>
    <dgm:pt modelId="{5F650FFD-D15D-C145-BC28-D3EB73C31653}" type="pres">
      <dgm:prSet presAssocID="{38D5F9D0-E1CA-AC47-A35F-21EB2A877651}" presName="composite1" presStyleCnt="0"/>
      <dgm:spPr/>
    </dgm:pt>
    <dgm:pt modelId="{0E528D9C-C8BA-D047-B114-BD3CD3CCA233}" type="pres">
      <dgm:prSet presAssocID="{38D5F9D0-E1CA-AC47-A35F-21EB2A877651}" presName="dummyNode1" presStyleLbl="node1" presStyleIdx="1" presStyleCnt="3"/>
      <dgm:spPr/>
    </dgm:pt>
    <dgm:pt modelId="{0745205E-E8A9-F64D-A6B7-E92863EB3370}" type="pres">
      <dgm:prSet presAssocID="{38D5F9D0-E1CA-AC47-A35F-21EB2A877651}" presName="childNode1" presStyleLbl="bgAcc1" presStyleIdx="2" presStyleCnt="3" custScaleX="134976" custScaleY="148826">
        <dgm:presLayoutVars>
          <dgm:bulletEnabled val="1"/>
        </dgm:presLayoutVars>
      </dgm:prSet>
      <dgm:spPr/>
      <dgm:t>
        <a:bodyPr/>
        <a:lstStyle/>
        <a:p>
          <a:endParaRPr lang="en-US"/>
        </a:p>
      </dgm:t>
    </dgm:pt>
    <dgm:pt modelId="{2679FA21-B74E-4B44-89C9-077E45D1C8C0}" type="pres">
      <dgm:prSet presAssocID="{38D5F9D0-E1CA-AC47-A35F-21EB2A877651}" presName="childNode1tx" presStyleLbl="bgAcc1" presStyleIdx="2" presStyleCnt="3">
        <dgm:presLayoutVars>
          <dgm:bulletEnabled val="1"/>
        </dgm:presLayoutVars>
      </dgm:prSet>
      <dgm:spPr/>
      <dgm:t>
        <a:bodyPr/>
        <a:lstStyle/>
        <a:p>
          <a:endParaRPr lang="en-US"/>
        </a:p>
      </dgm:t>
    </dgm:pt>
    <dgm:pt modelId="{278A1380-6017-A54D-A2D3-86438E6CC903}" type="pres">
      <dgm:prSet presAssocID="{38D5F9D0-E1CA-AC47-A35F-21EB2A877651}" presName="parentNode1" presStyleLbl="node1" presStyleIdx="2" presStyleCnt="3" custLinFactNeighborX="10720" custLinFactNeighborY="70541">
        <dgm:presLayoutVars>
          <dgm:chMax val="1"/>
          <dgm:bulletEnabled val="1"/>
        </dgm:presLayoutVars>
      </dgm:prSet>
      <dgm:spPr/>
      <dgm:t>
        <a:bodyPr/>
        <a:lstStyle/>
        <a:p>
          <a:endParaRPr lang="en-US"/>
        </a:p>
      </dgm:t>
    </dgm:pt>
    <dgm:pt modelId="{B3FC9111-50CD-6140-889B-63EF2699B32F}" type="pres">
      <dgm:prSet presAssocID="{38D5F9D0-E1CA-AC47-A35F-21EB2A877651}" presName="connSite1" presStyleCnt="0"/>
      <dgm:spPr/>
    </dgm:pt>
  </dgm:ptLst>
  <dgm:cxnLst>
    <dgm:cxn modelId="{3C3525AB-BC68-F849-88ED-7CD3748D9E41}" type="presOf" srcId="{A27766FB-32F2-3544-888D-D5404A6BD413}" destId="{C89988BB-0666-E04E-A18A-63A9B65B5068}" srcOrd="0" destOrd="0" presId="urn:microsoft.com/office/officeart/2005/8/layout/hProcess4"/>
    <dgm:cxn modelId="{53F84DB2-E8C5-CC4D-9230-8AB2AE6C11F8}" type="presOf" srcId="{68ECD84D-3B20-F74C-B964-A8CB36A3F5C9}" destId="{EDD22A6E-0474-C64C-965A-E0FCE4A5825D}" srcOrd="0" destOrd="0" presId="urn:microsoft.com/office/officeart/2005/8/layout/hProcess4"/>
    <dgm:cxn modelId="{2203DA67-0FEC-304D-8421-B4F743ACB4F4}" type="presOf" srcId="{8BA9029E-ABA9-0D44-A59C-2B914CBA1A1F}" destId="{61C2FC02-FFFF-8844-86A1-057402F5ED7B}" srcOrd="0" destOrd="0" presId="urn:microsoft.com/office/officeart/2005/8/layout/hProcess4"/>
    <dgm:cxn modelId="{92161565-5611-3B44-923F-F2716FDBAE06}" type="presOf" srcId="{9CF350AA-7BA1-BD42-88B8-E63AB51C142B}" destId="{2679FA21-B74E-4B44-89C9-077E45D1C8C0}" srcOrd="1" destOrd="0" presId="urn:microsoft.com/office/officeart/2005/8/layout/hProcess4"/>
    <dgm:cxn modelId="{E50836C9-B878-A84D-BB77-D4B3A75126C6}" type="presOf" srcId="{4A630EE4-8134-CF4C-9B67-86E0B4C27F91}" destId="{8A27A603-D583-8C47-92BC-417E29609453}" srcOrd="0" destOrd="0" presId="urn:microsoft.com/office/officeart/2005/8/layout/hProcess4"/>
    <dgm:cxn modelId="{5B034B3F-CB92-AB47-85FB-186A5AF8FE8E}" srcId="{F64D8EF6-A818-954A-AD01-F6300D3B5E8F}" destId="{A27766FB-32F2-3544-888D-D5404A6BD413}" srcOrd="0" destOrd="0" parTransId="{C98B38CB-113B-7447-90C9-7B61B23808C0}" sibTransId="{FA6D648C-3602-2A4F-8F62-7E9B39A33848}"/>
    <dgm:cxn modelId="{98AD4955-0FF8-1E4E-A861-66F3B68A8017}" srcId="{8BA9029E-ABA9-0D44-A59C-2B914CBA1A1F}" destId="{40C29509-9EC2-444A-A8F7-6CA4E335A2D3}" srcOrd="0" destOrd="0" parTransId="{06EABB60-1613-974C-8230-972A457C8DEA}" sibTransId="{75A86D77-2B08-1741-85B3-ECFF556489F3}"/>
    <dgm:cxn modelId="{F502DF5D-95CB-0E49-9A80-9E19B878D600}" type="presOf" srcId="{A27766FB-32F2-3544-888D-D5404A6BD413}" destId="{F92BA92A-A523-284F-AB5D-724A848BF540}" srcOrd="1" destOrd="0" presId="urn:microsoft.com/office/officeart/2005/8/layout/hProcess4"/>
    <dgm:cxn modelId="{266174FC-1353-404D-9AC3-E09144398D09}" srcId="{8BA9029E-ABA9-0D44-A59C-2B914CBA1A1F}" destId="{F64D8EF6-A818-954A-AD01-F6300D3B5E8F}" srcOrd="1" destOrd="0" parTransId="{431A352A-442D-7240-92C2-639AA43B1649}" sibTransId="{68ECD84D-3B20-F74C-B964-A8CB36A3F5C9}"/>
    <dgm:cxn modelId="{75A83A3B-7CBD-E44F-B739-F60A74C6DF22}" type="presOf" srcId="{F64D8EF6-A818-954A-AD01-F6300D3B5E8F}" destId="{4C126584-AA51-964E-89E5-36CE00B1B962}" srcOrd="0" destOrd="0" presId="urn:microsoft.com/office/officeart/2005/8/layout/hProcess4"/>
    <dgm:cxn modelId="{ACDDC180-E1C6-F844-8B35-71B5F491AD9F}" type="presOf" srcId="{38D5F9D0-E1CA-AC47-A35F-21EB2A877651}" destId="{278A1380-6017-A54D-A2D3-86438E6CC903}" srcOrd="0" destOrd="0" presId="urn:microsoft.com/office/officeart/2005/8/layout/hProcess4"/>
    <dgm:cxn modelId="{C9458D5B-5C0F-0042-84A8-587C0DF1127A}" type="presOf" srcId="{75A86D77-2B08-1741-85B3-ECFF556489F3}" destId="{4DD0FEE9-989F-9542-83DD-6CFE86587014}" srcOrd="0" destOrd="0" presId="urn:microsoft.com/office/officeart/2005/8/layout/hProcess4"/>
    <dgm:cxn modelId="{05A6D0F8-9BDF-9846-8E36-4D4D6E022475}" srcId="{40C29509-9EC2-444A-A8F7-6CA4E335A2D3}" destId="{4A630EE4-8134-CF4C-9B67-86E0B4C27F91}" srcOrd="0" destOrd="0" parTransId="{12C84825-B199-184C-AB6C-7FEA4044262F}" sibTransId="{BFCB3BFD-D474-AE45-977B-FD764ED82492}"/>
    <dgm:cxn modelId="{BD231CFA-F480-7B46-9FCA-2ECAF34103F4}" type="presOf" srcId="{9CF350AA-7BA1-BD42-88B8-E63AB51C142B}" destId="{0745205E-E8A9-F64D-A6B7-E92863EB3370}" srcOrd="0" destOrd="0" presId="urn:microsoft.com/office/officeart/2005/8/layout/hProcess4"/>
    <dgm:cxn modelId="{4541C59B-0BD9-6740-AF40-5DDDD9214969}" srcId="{8BA9029E-ABA9-0D44-A59C-2B914CBA1A1F}" destId="{38D5F9D0-E1CA-AC47-A35F-21EB2A877651}" srcOrd="2" destOrd="0" parTransId="{DF06C94C-6488-444D-9B8C-09A46F242D2D}" sibTransId="{A53F820E-2D4D-FE40-A941-93EAF51E114C}"/>
    <dgm:cxn modelId="{7EF0233E-8E99-D443-9F73-BBFF71CDED29}" srcId="{38D5F9D0-E1CA-AC47-A35F-21EB2A877651}" destId="{9CF350AA-7BA1-BD42-88B8-E63AB51C142B}" srcOrd="0" destOrd="0" parTransId="{7DB51D1F-0306-2149-843E-54B0BCA1C218}" sibTransId="{02FC714F-075D-6545-9960-B137D0731A90}"/>
    <dgm:cxn modelId="{88CE1C0E-C78B-A64D-9048-C5E6199C05FB}" type="presOf" srcId="{40C29509-9EC2-444A-A8F7-6CA4E335A2D3}" destId="{125E6896-E60A-8947-8704-669265B3724E}" srcOrd="0" destOrd="0" presId="urn:microsoft.com/office/officeart/2005/8/layout/hProcess4"/>
    <dgm:cxn modelId="{9CA851B0-5EEE-7C40-9C1A-0B4D70B3EAD2}" type="presOf" srcId="{4A630EE4-8134-CF4C-9B67-86E0B4C27F91}" destId="{71B18C8A-496F-544A-BB4F-226DFF294B29}" srcOrd="1" destOrd="0" presId="urn:microsoft.com/office/officeart/2005/8/layout/hProcess4"/>
    <dgm:cxn modelId="{648446D8-902E-A04C-9542-F38A57255A07}" type="presParOf" srcId="{61C2FC02-FFFF-8844-86A1-057402F5ED7B}" destId="{3319E45C-651F-3A44-9C0B-0166FC276250}" srcOrd="0" destOrd="0" presId="urn:microsoft.com/office/officeart/2005/8/layout/hProcess4"/>
    <dgm:cxn modelId="{24A2B996-CAE2-204D-BBF1-46402E019CB1}" type="presParOf" srcId="{61C2FC02-FFFF-8844-86A1-057402F5ED7B}" destId="{665ADC1E-EC47-C24B-84A8-9110E8C18CA8}" srcOrd="1" destOrd="0" presId="urn:microsoft.com/office/officeart/2005/8/layout/hProcess4"/>
    <dgm:cxn modelId="{9BCD4110-52BE-CD4D-B4E8-41A132AE586D}" type="presParOf" srcId="{61C2FC02-FFFF-8844-86A1-057402F5ED7B}" destId="{E41EF0AB-D30F-EC40-81B8-71E6CA6E2C28}" srcOrd="2" destOrd="0" presId="urn:microsoft.com/office/officeart/2005/8/layout/hProcess4"/>
    <dgm:cxn modelId="{1596B1C1-9718-2C4A-AD16-47FC595B5E6C}" type="presParOf" srcId="{E41EF0AB-D30F-EC40-81B8-71E6CA6E2C28}" destId="{58B737AC-5363-5F4F-B355-FC476F8DD191}" srcOrd="0" destOrd="0" presId="urn:microsoft.com/office/officeart/2005/8/layout/hProcess4"/>
    <dgm:cxn modelId="{369637FA-F7FA-CC48-A7D0-78D593C40360}" type="presParOf" srcId="{58B737AC-5363-5F4F-B355-FC476F8DD191}" destId="{65CD3094-1FA9-DB40-AB87-BD43F72C0ACA}" srcOrd="0" destOrd="0" presId="urn:microsoft.com/office/officeart/2005/8/layout/hProcess4"/>
    <dgm:cxn modelId="{031854F6-C329-DF42-966D-1C89A6328CF6}" type="presParOf" srcId="{58B737AC-5363-5F4F-B355-FC476F8DD191}" destId="{8A27A603-D583-8C47-92BC-417E29609453}" srcOrd="1" destOrd="0" presId="urn:microsoft.com/office/officeart/2005/8/layout/hProcess4"/>
    <dgm:cxn modelId="{71F643F4-782C-0444-9021-930C4D19A36D}" type="presParOf" srcId="{58B737AC-5363-5F4F-B355-FC476F8DD191}" destId="{71B18C8A-496F-544A-BB4F-226DFF294B29}" srcOrd="2" destOrd="0" presId="urn:microsoft.com/office/officeart/2005/8/layout/hProcess4"/>
    <dgm:cxn modelId="{A4BE3A69-D056-5044-8404-1946080F4199}" type="presParOf" srcId="{58B737AC-5363-5F4F-B355-FC476F8DD191}" destId="{125E6896-E60A-8947-8704-669265B3724E}" srcOrd="3" destOrd="0" presId="urn:microsoft.com/office/officeart/2005/8/layout/hProcess4"/>
    <dgm:cxn modelId="{02C3D57D-F482-7A43-89BD-6C75F4A51272}" type="presParOf" srcId="{58B737AC-5363-5F4F-B355-FC476F8DD191}" destId="{F01F77CD-E421-9E44-9263-8EB43FECDE32}" srcOrd="4" destOrd="0" presId="urn:microsoft.com/office/officeart/2005/8/layout/hProcess4"/>
    <dgm:cxn modelId="{E2978993-DBFB-324B-8BFF-72A0E4A32E45}" type="presParOf" srcId="{E41EF0AB-D30F-EC40-81B8-71E6CA6E2C28}" destId="{4DD0FEE9-989F-9542-83DD-6CFE86587014}" srcOrd="1" destOrd="0" presId="urn:microsoft.com/office/officeart/2005/8/layout/hProcess4"/>
    <dgm:cxn modelId="{4071BBE9-80D3-3343-A5A0-A92F98CECD2D}" type="presParOf" srcId="{E41EF0AB-D30F-EC40-81B8-71E6CA6E2C28}" destId="{EC9B83BE-37A4-C041-9656-3C357DF6D9D2}" srcOrd="2" destOrd="0" presId="urn:microsoft.com/office/officeart/2005/8/layout/hProcess4"/>
    <dgm:cxn modelId="{E814A794-A546-F04D-BC81-E013006668B0}" type="presParOf" srcId="{EC9B83BE-37A4-C041-9656-3C357DF6D9D2}" destId="{E8D69655-0946-DB43-BEAF-113C45EF47C3}" srcOrd="0" destOrd="0" presId="urn:microsoft.com/office/officeart/2005/8/layout/hProcess4"/>
    <dgm:cxn modelId="{271955F7-E94B-DA49-9789-7CD6A3A6FE52}" type="presParOf" srcId="{EC9B83BE-37A4-C041-9656-3C357DF6D9D2}" destId="{C89988BB-0666-E04E-A18A-63A9B65B5068}" srcOrd="1" destOrd="0" presId="urn:microsoft.com/office/officeart/2005/8/layout/hProcess4"/>
    <dgm:cxn modelId="{F23E5D4E-8CA9-0E46-B915-261BE30C0E11}" type="presParOf" srcId="{EC9B83BE-37A4-C041-9656-3C357DF6D9D2}" destId="{F92BA92A-A523-284F-AB5D-724A848BF540}" srcOrd="2" destOrd="0" presId="urn:microsoft.com/office/officeart/2005/8/layout/hProcess4"/>
    <dgm:cxn modelId="{ECA79FAE-83E8-2044-A1A8-9BA80D0EF4E6}" type="presParOf" srcId="{EC9B83BE-37A4-C041-9656-3C357DF6D9D2}" destId="{4C126584-AA51-964E-89E5-36CE00B1B962}" srcOrd="3" destOrd="0" presId="urn:microsoft.com/office/officeart/2005/8/layout/hProcess4"/>
    <dgm:cxn modelId="{E62D2EFA-270D-7A43-8770-26FE2712021C}" type="presParOf" srcId="{EC9B83BE-37A4-C041-9656-3C357DF6D9D2}" destId="{FD1CC5EF-8DB5-984B-BDC5-F9D7EF1017B6}" srcOrd="4" destOrd="0" presId="urn:microsoft.com/office/officeart/2005/8/layout/hProcess4"/>
    <dgm:cxn modelId="{4E5DD89C-4E06-494C-9F7F-0AB5BE0EE7B7}" type="presParOf" srcId="{E41EF0AB-D30F-EC40-81B8-71E6CA6E2C28}" destId="{EDD22A6E-0474-C64C-965A-E0FCE4A5825D}" srcOrd="3" destOrd="0" presId="urn:microsoft.com/office/officeart/2005/8/layout/hProcess4"/>
    <dgm:cxn modelId="{8935F6C1-4F23-7C48-A678-30FB78ABF4F0}" type="presParOf" srcId="{E41EF0AB-D30F-EC40-81B8-71E6CA6E2C28}" destId="{5F650FFD-D15D-C145-BC28-D3EB73C31653}" srcOrd="4" destOrd="0" presId="urn:microsoft.com/office/officeart/2005/8/layout/hProcess4"/>
    <dgm:cxn modelId="{97DD1F60-EEDD-AF4F-B489-27E55488544F}" type="presParOf" srcId="{5F650FFD-D15D-C145-BC28-D3EB73C31653}" destId="{0E528D9C-C8BA-D047-B114-BD3CD3CCA233}" srcOrd="0" destOrd="0" presId="urn:microsoft.com/office/officeart/2005/8/layout/hProcess4"/>
    <dgm:cxn modelId="{D302991A-5D97-FA41-8814-EE102FE66514}" type="presParOf" srcId="{5F650FFD-D15D-C145-BC28-D3EB73C31653}" destId="{0745205E-E8A9-F64D-A6B7-E92863EB3370}" srcOrd="1" destOrd="0" presId="urn:microsoft.com/office/officeart/2005/8/layout/hProcess4"/>
    <dgm:cxn modelId="{899803E1-09E8-994A-B568-7A243F988540}" type="presParOf" srcId="{5F650FFD-D15D-C145-BC28-D3EB73C31653}" destId="{2679FA21-B74E-4B44-89C9-077E45D1C8C0}" srcOrd="2" destOrd="0" presId="urn:microsoft.com/office/officeart/2005/8/layout/hProcess4"/>
    <dgm:cxn modelId="{68C7F285-DA06-224E-B076-A1D05FEA334B}" type="presParOf" srcId="{5F650FFD-D15D-C145-BC28-D3EB73C31653}" destId="{278A1380-6017-A54D-A2D3-86438E6CC903}" srcOrd="3" destOrd="0" presId="urn:microsoft.com/office/officeart/2005/8/layout/hProcess4"/>
    <dgm:cxn modelId="{2F8E07EE-15F0-6144-B4F6-3A6C026F2DFB}" type="presParOf" srcId="{5F650FFD-D15D-C145-BC28-D3EB73C31653}" destId="{B3FC9111-50CD-6140-889B-63EF2699B32F}" srcOrd="4" destOrd="0" presId="urn:microsoft.com/office/officeart/2005/8/layout/hProcess4"/>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FB0DA0-4B8E-7F4F-8798-7F71A7155553}" type="doc">
      <dgm:prSet loTypeId="urn:microsoft.com/office/officeart/2005/8/layout/radial3" loCatId="relationship" qsTypeId="urn:microsoft.com/office/officeart/2005/8/quickstyle/simple3" qsCatId="simple" csTypeId="urn:microsoft.com/office/officeart/2005/8/colors/accent1_2" csCatId="accent1" phldr="1"/>
      <dgm:spPr/>
      <dgm:t>
        <a:bodyPr/>
        <a:lstStyle/>
        <a:p>
          <a:endParaRPr lang="en-US"/>
        </a:p>
      </dgm:t>
    </dgm:pt>
    <dgm:pt modelId="{401CBFA6-F4C0-BF45-BE3C-CA35AAA82C5E}">
      <dgm:prSet phldrT="[Text]" custT="1"/>
      <dgm:spPr/>
      <dgm:t>
        <a:bodyPr/>
        <a:lstStyle/>
        <a:p>
          <a:r>
            <a:rPr lang="en-US" sz="2400"/>
            <a:t>The three most important symmetric block ciphers</a:t>
          </a:r>
          <a:endParaRPr lang="en-US" sz="2400" dirty="0"/>
        </a:p>
      </dgm:t>
    </dgm:pt>
    <dgm:pt modelId="{E29F207C-4345-574F-BA93-2C538A85966C}" type="parTrans" cxnId="{F61051F6-3542-DD4F-95EE-240429D358B1}">
      <dgm:prSet/>
      <dgm:spPr/>
      <dgm:t>
        <a:bodyPr/>
        <a:lstStyle/>
        <a:p>
          <a:endParaRPr lang="en-US"/>
        </a:p>
      </dgm:t>
    </dgm:pt>
    <dgm:pt modelId="{FAFC1D15-C4CD-144C-8797-516CC4ED0D62}" type="sibTrans" cxnId="{F61051F6-3542-DD4F-95EE-240429D358B1}">
      <dgm:prSet/>
      <dgm:spPr/>
      <dgm:t>
        <a:bodyPr/>
        <a:lstStyle/>
        <a:p>
          <a:endParaRPr lang="en-US"/>
        </a:p>
      </dgm:t>
    </dgm:pt>
    <dgm:pt modelId="{ED17C4CD-FCD6-7F42-B01C-6A8C9A2C5D2B}">
      <dgm:prSet/>
      <dgm:spPr/>
      <dgm:t>
        <a:bodyPr/>
        <a:lstStyle/>
        <a:p>
          <a:r>
            <a:rPr lang="en-US" dirty="0"/>
            <a:t>Data Encryption Standard (DES)</a:t>
          </a:r>
        </a:p>
      </dgm:t>
    </dgm:pt>
    <dgm:pt modelId="{6BE4540A-45D2-194B-A949-AE0379031EC1}" type="parTrans" cxnId="{73F227EF-9A98-E241-9DD5-FEF8A96AD246}">
      <dgm:prSet/>
      <dgm:spPr/>
      <dgm:t>
        <a:bodyPr/>
        <a:lstStyle/>
        <a:p>
          <a:endParaRPr lang="en-US"/>
        </a:p>
      </dgm:t>
    </dgm:pt>
    <dgm:pt modelId="{534664AD-4329-6346-BF24-B1AC6B61C9B7}" type="sibTrans" cxnId="{73F227EF-9A98-E241-9DD5-FEF8A96AD246}">
      <dgm:prSet/>
      <dgm:spPr/>
      <dgm:t>
        <a:bodyPr/>
        <a:lstStyle/>
        <a:p>
          <a:endParaRPr lang="en-US"/>
        </a:p>
      </dgm:t>
    </dgm:pt>
    <dgm:pt modelId="{19311FF5-F75C-A64D-9859-A38A3985E7B2}">
      <dgm:prSet/>
      <dgm:spPr/>
      <dgm:t>
        <a:bodyPr/>
        <a:lstStyle/>
        <a:p>
          <a:r>
            <a:rPr lang="en-US"/>
            <a:t>Triple DES (3DES)</a:t>
          </a:r>
          <a:endParaRPr lang="en-US" dirty="0"/>
        </a:p>
      </dgm:t>
    </dgm:pt>
    <dgm:pt modelId="{8EFB9B99-220C-2840-9DE7-4D5C40FBB966}" type="parTrans" cxnId="{41D957A0-E0AD-E64F-8AD6-EBBFF4D7399C}">
      <dgm:prSet/>
      <dgm:spPr/>
      <dgm:t>
        <a:bodyPr/>
        <a:lstStyle/>
        <a:p>
          <a:endParaRPr lang="en-US"/>
        </a:p>
      </dgm:t>
    </dgm:pt>
    <dgm:pt modelId="{58856058-092F-7844-A135-DD677D9A4A1B}" type="sibTrans" cxnId="{41D957A0-E0AD-E64F-8AD6-EBBFF4D7399C}">
      <dgm:prSet/>
      <dgm:spPr/>
      <dgm:t>
        <a:bodyPr/>
        <a:lstStyle/>
        <a:p>
          <a:endParaRPr lang="en-US"/>
        </a:p>
      </dgm:t>
    </dgm:pt>
    <dgm:pt modelId="{42DF9D47-1DB2-FA48-96D6-31D858E3557B}">
      <dgm:prSet/>
      <dgm:spPr/>
      <dgm:t>
        <a:bodyPr/>
        <a:lstStyle/>
        <a:p>
          <a:r>
            <a:rPr lang="en-US"/>
            <a:t>Advanced Encryption Standard (AES)</a:t>
          </a:r>
          <a:endParaRPr lang="en-US" dirty="0"/>
        </a:p>
      </dgm:t>
    </dgm:pt>
    <dgm:pt modelId="{35D3D0F8-B553-7443-A5C0-27713AE33DCF}" type="parTrans" cxnId="{D535D6A3-14AE-5848-9E85-78EFF2BA733C}">
      <dgm:prSet/>
      <dgm:spPr/>
      <dgm:t>
        <a:bodyPr/>
        <a:lstStyle/>
        <a:p>
          <a:endParaRPr lang="en-US"/>
        </a:p>
      </dgm:t>
    </dgm:pt>
    <dgm:pt modelId="{5C890AFF-E01F-E344-8806-C00550FBC10E}" type="sibTrans" cxnId="{D535D6A3-14AE-5848-9E85-78EFF2BA733C}">
      <dgm:prSet/>
      <dgm:spPr/>
      <dgm:t>
        <a:bodyPr/>
        <a:lstStyle/>
        <a:p>
          <a:endParaRPr lang="en-US"/>
        </a:p>
      </dgm:t>
    </dgm:pt>
    <dgm:pt modelId="{042B89F1-E4A3-7044-A596-8744ED302F82}" type="pres">
      <dgm:prSet presAssocID="{7BFB0DA0-4B8E-7F4F-8798-7F71A7155553}" presName="composite" presStyleCnt="0">
        <dgm:presLayoutVars>
          <dgm:chMax val="1"/>
          <dgm:dir/>
          <dgm:resizeHandles val="exact"/>
        </dgm:presLayoutVars>
      </dgm:prSet>
      <dgm:spPr/>
      <dgm:t>
        <a:bodyPr/>
        <a:lstStyle/>
        <a:p>
          <a:endParaRPr lang="en-US"/>
        </a:p>
      </dgm:t>
    </dgm:pt>
    <dgm:pt modelId="{17198835-CA5B-AD41-B98C-183C4575D783}" type="pres">
      <dgm:prSet presAssocID="{7BFB0DA0-4B8E-7F4F-8798-7F71A7155553}" presName="radial" presStyleCnt="0">
        <dgm:presLayoutVars>
          <dgm:animLvl val="ctr"/>
        </dgm:presLayoutVars>
      </dgm:prSet>
      <dgm:spPr/>
    </dgm:pt>
    <dgm:pt modelId="{4999C4DB-1737-6D46-B1B4-84B728DD8CF4}" type="pres">
      <dgm:prSet presAssocID="{401CBFA6-F4C0-BF45-BE3C-CA35AAA82C5E}" presName="centerShape" presStyleLbl="vennNode1" presStyleIdx="0" presStyleCnt="4"/>
      <dgm:spPr/>
      <dgm:t>
        <a:bodyPr/>
        <a:lstStyle/>
        <a:p>
          <a:endParaRPr lang="en-US"/>
        </a:p>
      </dgm:t>
    </dgm:pt>
    <dgm:pt modelId="{59B8FDB9-F74B-D845-8B50-38667D4728A5}" type="pres">
      <dgm:prSet presAssocID="{ED17C4CD-FCD6-7F42-B01C-6A8C9A2C5D2B}" presName="node" presStyleLbl="vennNode1" presStyleIdx="1" presStyleCnt="4" custRadScaleRad="79424" custRadScaleInc="-1162">
        <dgm:presLayoutVars>
          <dgm:bulletEnabled val="1"/>
        </dgm:presLayoutVars>
      </dgm:prSet>
      <dgm:spPr/>
      <dgm:t>
        <a:bodyPr/>
        <a:lstStyle/>
        <a:p>
          <a:endParaRPr lang="en-US"/>
        </a:p>
      </dgm:t>
    </dgm:pt>
    <dgm:pt modelId="{1CB0E79D-0620-A94B-98C7-6F1C0D17ED7B}" type="pres">
      <dgm:prSet presAssocID="{19311FF5-F75C-A64D-9859-A38A3985E7B2}" presName="node" presStyleLbl="vennNode1" presStyleIdx="2" presStyleCnt="4">
        <dgm:presLayoutVars>
          <dgm:bulletEnabled val="1"/>
        </dgm:presLayoutVars>
      </dgm:prSet>
      <dgm:spPr/>
      <dgm:t>
        <a:bodyPr/>
        <a:lstStyle/>
        <a:p>
          <a:endParaRPr lang="en-US"/>
        </a:p>
      </dgm:t>
    </dgm:pt>
    <dgm:pt modelId="{6D2DFC04-5D8A-D94D-9494-8C250C5C903E}" type="pres">
      <dgm:prSet presAssocID="{42DF9D47-1DB2-FA48-96D6-31D858E3557B}" presName="node" presStyleLbl="vennNode1" presStyleIdx="3" presStyleCnt="4">
        <dgm:presLayoutVars>
          <dgm:bulletEnabled val="1"/>
        </dgm:presLayoutVars>
      </dgm:prSet>
      <dgm:spPr/>
      <dgm:t>
        <a:bodyPr/>
        <a:lstStyle/>
        <a:p>
          <a:endParaRPr lang="en-US"/>
        </a:p>
      </dgm:t>
    </dgm:pt>
  </dgm:ptLst>
  <dgm:cxnLst>
    <dgm:cxn modelId="{14AF5B79-1BEF-9F42-803E-92227C3324D7}" type="presOf" srcId="{7BFB0DA0-4B8E-7F4F-8798-7F71A7155553}" destId="{042B89F1-E4A3-7044-A596-8744ED302F82}" srcOrd="0" destOrd="0" presId="urn:microsoft.com/office/officeart/2005/8/layout/radial3"/>
    <dgm:cxn modelId="{D535D6A3-14AE-5848-9E85-78EFF2BA733C}" srcId="{401CBFA6-F4C0-BF45-BE3C-CA35AAA82C5E}" destId="{42DF9D47-1DB2-FA48-96D6-31D858E3557B}" srcOrd="2" destOrd="0" parTransId="{35D3D0F8-B553-7443-A5C0-27713AE33DCF}" sibTransId="{5C890AFF-E01F-E344-8806-C00550FBC10E}"/>
    <dgm:cxn modelId="{24D3F30E-6B6B-8440-9A38-98A9E1403DF1}" type="presOf" srcId="{42DF9D47-1DB2-FA48-96D6-31D858E3557B}" destId="{6D2DFC04-5D8A-D94D-9494-8C250C5C903E}" srcOrd="0" destOrd="0" presId="urn:microsoft.com/office/officeart/2005/8/layout/radial3"/>
    <dgm:cxn modelId="{195FC55E-0110-5E40-9608-4E3185E6FE20}" type="presOf" srcId="{19311FF5-F75C-A64D-9859-A38A3985E7B2}" destId="{1CB0E79D-0620-A94B-98C7-6F1C0D17ED7B}" srcOrd="0" destOrd="0" presId="urn:microsoft.com/office/officeart/2005/8/layout/radial3"/>
    <dgm:cxn modelId="{41D957A0-E0AD-E64F-8AD6-EBBFF4D7399C}" srcId="{401CBFA6-F4C0-BF45-BE3C-CA35AAA82C5E}" destId="{19311FF5-F75C-A64D-9859-A38A3985E7B2}" srcOrd="1" destOrd="0" parTransId="{8EFB9B99-220C-2840-9DE7-4D5C40FBB966}" sibTransId="{58856058-092F-7844-A135-DD677D9A4A1B}"/>
    <dgm:cxn modelId="{73F227EF-9A98-E241-9DD5-FEF8A96AD246}" srcId="{401CBFA6-F4C0-BF45-BE3C-CA35AAA82C5E}" destId="{ED17C4CD-FCD6-7F42-B01C-6A8C9A2C5D2B}" srcOrd="0" destOrd="0" parTransId="{6BE4540A-45D2-194B-A949-AE0379031EC1}" sibTransId="{534664AD-4329-6346-BF24-B1AC6B61C9B7}"/>
    <dgm:cxn modelId="{D5A52C1A-B5B4-8E44-8CAA-3F7079AF94DC}" type="presOf" srcId="{401CBFA6-F4C0-BF45-BE3C-CA35AAA82C5E}" destId="{4999C4DB-1737-6D46-B1B4-84B728DD8CF4}" srcOrd="0" destOrd="0" presId="urn:microsoft.com/office/officeart/2005/8/layout/radial3"/>
    <dgm:cxn modelId="{E2AC5C41-9B5B-974F-A3D6-B5FB590CF87E}" type="presOf" srcId="{ED17C4CD-FCD6-7F42-B01C-6A8C9A2C5D2B}" destId="{59B8FDB9-F74B-D845-8B50-38667D4728A5}" srcOrd="0" destOrd="0" presId="urn:microsoft.com/office/officeart/2005/8/layout/radial3"/>
    <dgm:cxn modelId="{F61051F6-3542-DD4F-95EE-240429D358B1}" srcId="{7BFB0DA0-4B8E-7F4F-8798-7F71A7155553}" destId="{401CBFA6-F4C0-BF45-BE3C-CA35AAA82C5E}" srcOrd="0" destOrd="0" parTransId="{E29F207C-4345-574F-BA93-2C538A85966C}" sibTransId="{FAFC1D15-C4CD-144C-8797-516CC4ED0D62}"/>
    <dgm:cxn modelId="{0BEA0910-B8D9-4A40-BB80-CD8CF309D8E9}" type="presParOf" srcId="{042B89F1-E4A3-7044-A596-8744ED302F82}" destId="{17198835-CA5B-AD41-B98C-183C4575D783}" srcOrd="0" destOrd="0" presId="urn:microsoft.com/office/officeart/2005/8/layout/radial3"/>
    <dgm:cxn modelId="{29451D73-8C03-534F-BF51-36D5C8C001F9}" type="presParOf" srcId="{17198835-CA5B-AD41-B98C-183C4575D783}" destId="{4999C4DB-1737-6D46-B1B4-84B728DD8CF4}" srcOrd="0" destOrd="0" presId="urn:microsoft.com/office/officeart/2005/8/layout/radial3"/>
    <dgm:cxn modelId="{C3AFB239-7B15-E849-A079-1BCB51393AD8}" type="presParOf" srcId="{17198835-CA5B-AD41-B98C-183C4575D783}" destId="{59B8FDB9-F74B-D845-8B50-38667D4728A5}" srcOrd="1" destOrd="0" presId="urn:microsoft.com/office/officeart/2005/8/layout/radial3"/>
    <dgm:cxn modelId="{7CF18BCD-4D46-174E-A21E-497409CB5E2D}" type="presParOf" srcId="{17198835-CA5B-AD41-B98C-183C4575D783}" destId="{1CB0E79D-0620-A94B-98C7-6F1C0D17ED7B}" srcOrd="2" destOrd="0" presId="urn:microsoft.com/office/officeart/2005/8/layout/radial3"/>
    <dgm:cxn modelId="{257B9CFD-0477-E942-B441-0A9EF2887BC3}" type="presParOf" srcId="{17198835-CA5B-AD41-B98C-183C4575D783}" destId="{6D2DFC04-5D8A-D94D-9494-8C250C5C903E}"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F70DB5-AAB6-3242-9CDC-C17074F8643C}" type="doc">
      <dgm:prSet loTypeId="urn:microsoft.com/office/officeart/2005/8/layout/vList6" loCatId="process" qsTypeId="urn:microsoft.com/office/officeart/2005/8/quickstyle/simple3" qsCatId="simple" csTypeId="urn:microsoft.com/office/officeart/2005/8/colors/accent1_2" csCatId="accent1" phldr="1"/>
      <dgm:spPr/>
      <dgm:t>
        <a:bodyPr/>
        <a:lstStyle/>
        <a:p>
          <a:endParaRPr lang="en-US"/>
        </a:p>
      </dgm:t>
    </dgm:pt>
    <dgm:pt modelId="{42BC1A99-BA2C-B944-9F3E-4F68B8E0B9A2}">
      <dgm:prSet phldrT="[Text]"/>
      <dgm:spPr/>
      <dgm:t>
        <a:bodyPr/>
        <a:lstStyle/>
        <a:p>
          <a:r>
            <a:rPr lang="en-US" b="1" i="0" dirty="0"/>
            <a:t>Uniform distribution</a:t>
          </a:r>
        </a:p>
      </dgm:t>
    </dgm:pt>
    <dgm:pt modelId="{080661EE-8563-6242-906E-D376BE47DD65}" type="parTrans" cxnId="{DF1A1AF9-CF27-0043-A18C-B47D6F2DF0A1}">
      <dgm:prSet/>
      <dgm:spPr/>
      <dgm:t>
        <a:bodyPr/>
        <a:lstStyle/>
        <a:p>
          <a:endParaRPr lang="en-US"/>
        </a:p>
      </dgm:t>
    </dgm:pt>
    <dgm:pt modelId="{D6CC3316-0DEC-3147-B907-A47B1FFCC647}" type="sibTrans" cxnId="{DF1A1AF9-CF27-0043-A18C-B47D6F2DF0A1}">
      <dgm:prSet/>
      <dgm:spPr/>
      <dgm:t>
        <a:bodyPr/>
        <a:lstStyle/>
        <a:p>
          <a:endParaRPr lang="en-US"/>
        </a:p>
      </dgm:t>
    </dgm:pt>
    <dgm:pt modelId="{2F812641-C412-554A-B057-F06E721BB07A}">
      <dgm:prSet custT="1"/>
      <dgm:spPr/>
      <dgm:t>
        <a:bodyPr/>
        <a:lstStyle/>
        <a:p>
          <a:r>
            <a:rPr lang="en-US" sz="1600"/>
            <a:t>The distribution of bits in the sequence should be uniform</a:t>
          </a:r>
          <a:endParaRPr lang="en-US" sz="1600" dirty="0"/>
        </a:p>
      </dgm:t>
    </dgm:pt>
    <dgm:pt modelId="{BA81A904-059A-8544-8951-5329545B7B31}" type="parTrans" cxnId="{95B8B2C8-A428-164A-B26B-659A460085D1}">
      <dgm:prSet/>
      <dgm:spPr/>
      <dgm:t>
        <a:bodyPr/>
        <a:lstStyle/>
        <a:p>
          <a:endParaRPr lang="en-US"/>
        </a:p>
      </dgm:t>
    </dgm:pt>
    <dgm:pt modelId="{3B5F6199-C2E7-F74C-9721-1E0F09F2CCDF}" type="sibTrans" cxnId="{95B8B2C8-A428-164A-B26B-659A460085D1}">
      <dgm:prSet/>
      <dgm:spPr/>
      <dgm:t>
        <a:bodyPr/>
        <a:lstStyle/>
        <a:p>
          <a:endParaRPr lang="en-US"/>
        </a:p>
      </dgm:t>
    </dgm:pt>
    <dgm:pt modelId="{BE1C4DA7-4E50-0748-8BE8-D41903C58390}">
      <dgm:prSet custT="1"/>
      <dgm:spPr/>
      <dgm:t>
        <a:bodyPr/>
        <a:lstStyle/>
        <a:p>
          <a:r>
            <a:rPr lang="en-US" sz="1600"/>
            <a:t>Frequency of occurrence of ones and zeros should be approximately the same</a:t>
          </a:r>
          <a:endParaRPr lang="en-US" sz="1600" dirty="0"/>
        </a:p>
      </dgm:t>
    </dgm:pt>
    <dgm:pt modelId="{C2AD1C44-2620-D040-A662-A175AF1496FD}" type="parTrans" cxnId="{79B34445-D2BF-184D-96DC-4A8A8BE9AA44}">
      <dgm:prSet/>
      <dgm:spPr/>
      <dgm:t>
        <a:bodyPr/>
        <a:lstStyle/>
        <a:p>
          <a:endParaRPr lang="en-US"/>
        </a:p>
      </dgm:t>
    </dgm:pt>
    <dgm:pt modelId="{E4A094DB-B5ED-BE41-9273-AFF4F8264DD7}" type="sibTrans" cxnId="{79B34445-D2BF-184D-96DC-4A8A8BE9AA44}">
      <dgm:prSet/>
      <dgm:spPr/>
      <dgm:t>
        <a:bodyPr/>
        <a:lstStyle/>
        <a:p>
          <a:endParaRPr lang="en-US"/>
        </a:p>
      </dgm:t>
    </dgm:pt>
    <dgm:pt modelId="{30B7EAB3-7F3E-704E-9BBC-D5DF52D88DC5}">
      <dgm:prSet/>
      <dgm:spPr/>
      <dgm:t>
        <a:bodyPr/>
        <a:lstStyle/>
        <a:p>
          <a:r>
            <a:rPr lang="en-US" b="1"/>
            <a:t>Independence</a:t>
          </a:r>
          <a:endParaRPr lang="en-US" b="1" dirty="0"/>
        </a:p>
      </dgm:t>
    </dgm:pt>
    <dgm:pt modelId="{93A984FD-97DC-4B4D-9894-B81537B80F15}" type="parTrans" cxnId="{16F3FA5F-7C16-674B-A800-C85FC9CC59D2}">
      <dgm:prSet/>
      <dgm:spPr/>
      <dgm:t>
        <a:bodyPr/>
        <a:lstStyle/>
        <a:p>
          <a:endParaRPr lang="en-US"/>
        </a:p>
      </dgm:t>
    </dgm:pt>
    <dgm:pt modelId="{700E7E75-3BF0-C14D-8F6B-75670987F1FC}" type="sibTrans" cxnId="{16F3FA5F-7C16-674B-A800-C85FC9CC59D2}">
      <dgm:prSet/>
      <dgm:spPr/>
      <dgm:t>
        <a:bodyPr/>
        <a:lstStyle/>
        <a:p>
          <a:endParaRPr lang="en-US"/>
        </a:p>
      </dgm:t>
    </dgm:pt>
    <dgm:pt modelId="{C253D445-15D6-0F4A-914B-F2D08C1CEA4D}">
      <dgm:prSet custT="1"/>
      <dgm:spPr/>
      <dgm:t>
        <a:bodyPr/>
        <a:lstStyle/>
        <a:p>
          <a:r>
            <a:rPr lang="en-US" sz="1400"/>
            <a:t>No one subsequence in the sequence can be inferred from the others</a:t>
          </a:r>
          <a:endParaRPr lang="en-US" sz="1400" dirty="0"/>
        </a:p>
      </dgm:t>
    </dgm:pt>
    <dgm:pt modelId="{D6D960D7-7C45-2B4E-87E3-68B2008A0103}" type="parTrans" cxnId="{16A42212-347C-AB47-B8BB-EEA7BB94240C}">
      <dgm:prSet/>
      <dgm:spPr/>
      <dgm:t>
        <a:bodyPr/>
        <a:lstStyle/>
        <a:p>
          <a:endParaRPr lang="en-US"/>
        </a:p>
      </dgm:t>
    </dgm:pt>
    <dgm:pt modelId="{ED0F76C5-8D91-8943-9875-FFC071A938F6}" type="sibTrans" cxnId="{16A42212-347C-AB47-B8BB-EEA7BB94240C}">
      <dgm:prSet/>
      <dgm:spPr/>
      <dgm:t>
        <a:bodyPr/>
        <a:lstStyle/>
        <a:p>
          <a:endParaRPr lang="en-US"/>
        </a:p>
      </dgm:t>
    </dgm:pt>
    <dgm:pt modelId="{54FB5D36-A796-5741-A9E8-8059590AD5F6}">
      <dgm:prSet custT="1"/>
      <dgm:spPr/>
      <dgm:t>
        <a:bodyPr/>
        <a:lstStyle/>
        <a:p>
          <a:r>
            <a:rPr lang="en-US" sz="1400"/>
            <a:t>There is no test to “prove” independence</a:t>
          </a:r>
          <a:endParaRPr lang="en-US" sz="1400" dirty="0"/>
        </a:p>
      </dgm:t>
    </dgm:pt>
    <dgm:pt modelId="{8AB50EE7-8EFB-5C42-8AC8-BA155FD54DC5}" type="parTrans" cxnId="{A236775B-5D50-F442-994B-753F22AE46C0}">
      <dgm:prSet/>
      <dgm:spPr/>
      <dgm:t>
        <a:bodyPr/>
        <a:lstStyle/>
        <a:p>
          <a:endParaRPr lang="en-US"/>
        </a:p>
      </dgm:t>
    </dgm:pt>
    <dgm:pt modelId="{7659EEBB-4EEF-A146-AF34-8BEF3FAF7BF0}" type="sibTrans" cxnId="{A236775B-5D50-F442-994B-753F22AE46C0}">
      <dgm:prSet/>
      <dgm:spPr/>
      <dgm:t>
        <a:bodyPr/>
        <a:lstStyle/>
        <a:p>
          <a:endParaRPr lang="en-US"/>
        </a:p>
      </dgm:t>
    </dgm:pt>
    <dgm:pt modelId="{D5272B76-59CD-8F44-9634-59763E0C1166}">
      <dgm:prSet custT="1"/>
      <dgm:spPr/>
      <dgm:t>
        <a:bodyPr/>
        <a:lstStyle/>
        <a:p>
          <a:r>
            <a:rPr lang="en-US" sz="1400"/>
            <a:t>The general strategy is to apply a number of tests until the confidence that independence exists is sufficiently strong</a:t>
          </a:r>
          <a:endParaRPr lang="en-US" sz="1400" dirty="0"/>
        </a:p>
      </dgm:t>
    </dgm:pt>
    <dgm:pt modelId="{859A03ED-4FB9-204E-87DD-4FA922F04969}" type="parTrans" cxnId="{4563BB7F-BC08-B34B-BC6E-389E7DE312DA}">
      <dgm:prSet/>
      <dgm:spPr/>
      <dgm:t>
        <a:bodyPr/>
        <a:lstStyle/>
        <a:p>
          <a:endParaRPr lang="en-US"/>
        </a:p>
      </dgm:t>
    </dgm:pt>
    <dgm:pt modelId="{324F7917-EC1C-3D4A-8532-B74BB348CD2C}" type="sibTrans" cxnId="{4563BB7F-BC08-B34B-BC6E-389E7DE312DA}">
      <dgm:prSet/>
      <dgm:spPr/>
      <dgm:t>
        <a:bodyPr/>
        <a:lstStyle/>
        <a:p>
          <a:endParaRPr lang="en-US"/>
        </a:p>
      </dgm:t>
    </dgm:pt>
    <dgm:pt modelId="{988EB7A0-F621-4640-9D20-2B71BC42BE70}" type="pres">
      <dgm:prSet presAssocID="{43F70DB5-AAB6-3242-9CDC-C17074F8643C}" presName="Name0" presStyleCnt="0">
        <dgm:presLayoutVars>
          <dgm:dir/>
          <dgm:animLvl val="lvl"/>
          <dgm:resizeHandles/>
        </dgm:presLayoutVars>
      </dgm:prSet>
      <dgm:spPr/>
      <dgm:t>
        <a:bodyPr/>
        <a:lstStyle/>
        <a:p>
          <a:endParaRPr lang="en-US"/>
        </a:p>
      </dgm:t>
    </dgm:pt>
    <dgm:pt modelId="{FE867140-52C1-524B-AEC4-866565E3A0A7}" type="pres">
      <dgm:prSet presAssocID="{42BC1A99-BA2C-B944-9F3E-4F68B8E0B9A2}" presName="linNode" presStyleCnt="0"/>
      <dgm:spPr/>
    </dgm:pt>
    <dgm:pt modelId="{C3BCA257-D996-654D-AF2F-A3C2462A37B1}" type="pres">
      <dgm:prSet presAssocID="{42BC1A99-BA2C-B944-9F3E-4F68B8E0B9A2}" presName="parentShp" presStyleLbl="node1" presStyleIdx="0" presStyleCnt="2" custScaleX="84210" custScaleY="79327" custLinFactNeighborX="-3509" custLinFactNeighborY="1875">
        <dgm:presLayoutVars>
          <dgm:bulletEnabled val="1"/>
        </dgm:presLayoutVars>
      </dgm:prSet>
      <dgm:spPr/>
      <dgm:t>
        <a:bodyPr/>
        <a:lstStyle/>
        <a:p>
          <a:endParaRPr lang="en-US"/>
        </a:p>
      </dgm:t>
    </dgm:pt>
    <dgm:pt modelId="{B9944A16-FB27-0646-9734-817A42977298}" type="pres">
      <dgm:prSet presAssocID="{42BC1A99-BA2C-B944-9F3E-4F68B8E0B9A2}" presName="childShp" presStyleLbl="bgAccFollowNode1" presStyleIdx="0" presStyleCnt="2" custLinFactNeighborX="-5263" custLinFactNeighborY="-18">
        <dgm:presLayoutVars>
          <dgm:bulletEnabled val="1"/>
        </dgm:presLayoutVars>
      </dgm:prSet>
      <dgm:spPr/>
      <dgm:t>
        <a:bodyPr/>
        <a:lstStyle/>
        <a:p>
          <a:endParaRPr lang="en-US"/>
        </a:p>
      </dgm:t>
    </dgm:pt>
    <dgm:pt modelId="{CE3F838A-7CEF-4C45-9D76-9D15497EB2E6}" type="pres">
      <dgm:prSet presAssocID="{D6CC3316-0DEC-3147-B907-A47B1FFCC647}" presName="spacing" presStyleCnt="0"/>
      <dgm:spPr/>
    </dgm:pt>
    <dgm:pt modelId="{35FE2796-4ACC-274D-81A6-A7452E6A7293}" type="pres">
      <dgm:prSet presAssocID="{30B7EAB3-7F3E-704E-9BBC-D5DF52D88DC5}" presName="linNode" presStyleCnt="0"/>
      <dgm:spPr/>
    </dgm:pt>
    <dgm:pt modelId="{D190538A-078A-544B-855B-D009CBED4A62}" type="pres">
      <dgm:prSet presAssocID="{30B7EAB3-7F3E-704E-9BBC-D5DF52D88DC5}" presName="parentShp" presStyleLbl="node1" presStyleIdx="1" presStyleCnt="2" custScaleX="89707" custScaleY="80234" custLinFactNeighborX="-3610" custLinFactNeighborY="0">
        <dgm:presLayoutVars>
          <dgm:bulletEnabled val="1"/>
        </dgm:presLayoutVars>
      </dgm:prSet>
      <dgm:spPr/>
      <dgm:t>
        <a:bodyPr/>
        <a:lstStyle/>
        <a:p>
          <a:endParaRPr lang="en-US"/>
        </a:p>
      </dgm:t>
    </dgm:pt>
    <dgm:pt modelId="{365406C8-FB8C-0C4F-AC15-5DEAC578EE37}" type="pres">
      <dgm:prSet presAssocID="{30B7EAB3-7F3E-704E-9BBC-D5DF52D88DC5}" presName="childShp" presStyleLbl="bgAccFollowNode1" presStyleIdx="1" presStyleCnt="2" custScaleY="107374" custLinFactNeighborX="-5293" custLinFactNeighborY="46">
        <dgm:presLayoutVars>
          <dgm:bulletEnabled val="1"/>
        </dgm:presLayoutVars>
      </dgm:prSet>
      <dgm:spPr/>
      <dgm:t>
        <a:bodyPr/>
        <a:lstStyle/>
        <a:p>
          <a:endParaRPr lang="en-US"/>
        </a:p>
      </dgm:t>
    </dgm:pt>
  </dgm:ptLst>
  <dgm:cxnLst>
    <dgm:cxn modelId="{16A42212-347C-AB47-B8BB-EEA7BB94240C}" srcId="{30B7EAB3-7F3E-704E-9BBC-D5DF52D88DC5}" destId="{C253D445-15D6-0F4A-914B-F2D08C1CEA4D}" srcOrd="0" destOrd="0" parTransId="{D6D960D7-7C45-2B4E-87E3-68B2008A0103}" sibTransId="{ED0F76C5-8D91-8943-9875-FFC071A938F6}"/>
    <dgm:cxn modelId="{16F3FA5F-7C16-674B-A800-C85FC9CC59D2}" srcId="{43F70DB5-AAB6-3242-9CDC-C17074F8643C}" destId="{30B7EAB3-7F3E-704E-9BBC-D5DF52D88DC5}" srcOrd="1" destOrd="0" parTransId="{93A984FD-97DC-4B4D-9894-B81537B80F15}" sibTransId="{700E7E75-3BF0-C14D-8F6B-75670987F1FC}"/>
    <dgm:cxn modelId="{3961E56D-58C1-AB4E-A89B-697522354308}" type="presOf" srcId="{30B7EAB3-7F3E-704E-9BBC-D5DF52D88DC5}" destId="{D190538A-078A-544B-855B-D009CBED4A62}" srcOrd="0" destOrd="0" presId="urn:microsoft.com/office/officeart/2005/8/layout/vList6"/>
    <dgm:cxn modelId="{503C92ED-967A-9946-8696-7057251C26CA}" type="presOf" srcId="{D5272B76-59CD-8F44-9634-59763E0C1166}" destId="{365406C8-FB8C-0C4F-AC15-5DEAC578EE37}" srcOrd="0" destOrd="2" presId="urn:microsoft.com/office/officeart/2005/8/layout/vList6"/>
    <dgm:cxn modelId="{A236775B-5D50-F442-994B-753F22AE46C0}" srcId="{30B7EAB3-7F3E-704E-9BBC-D5DF52D88DC5}" destId="{54FB5D36-A796-5741-A9E8-8059590AD5F6}" srcOrd="1" destOrd="0" parTransId="{8AB50EE7-8EFB-5C42-8AC8-BA155FD54DC5}" sibTransId="{7659EEBB-4EEF-A146-AF34-8BEF3FAF7BF0}"/>
    <dgm:cxn modelId="{355006B4-7CE6-0F44-9D27-F3F44AA08EFC}" type="presOf" srcId="{2F812641-C412-554A-B057-F06E721BB07A}" destId="{B9944A16-FB27-0646-9734-817A42977298}" srcOrd="0" destOrd="0" presId="urn:microsoft.com/office/officeart/2005/8/layout/vList6"/>
    <dgm:cxn modelId="{DF1A1AF9-CF27-0043-A18C-B47D6F2DF0A1}" srcId="{43F70DB5-AAB6-3242-9CDC-C17074F8643C}" destId="{42BC1A99-BA2C-B944-9F3E-4F68B8E0B9A2}" srcOrd="0" destOrd="0" parTransId="{080661EE-8563-6242-906E-D376BE47DD65}" sibTransId="{D6CC3316-0DEC-3147-B907-A47B1FFCC647}"/>
    <dgm:cxn modelId="{31F873FE-9330-F64F-BA48-B35DF507A67C}" type="presOf" srcId="{43F70DB5-AAB6-3242-9CDC-C17074F8643C}" destId="{988EB7A0-F621-4640-9D20-2B71BC42BE70}" srcOrd="0" destOrd="0" presId="urn:microsoft.com/office/officeart/2005/8/layout/vList6"/>
    <dgm:cxn modelId="{538611B9-0D18-6644-9583-C4DCFEDAF149}" type="presOf" srcId="{42BC1A99-BA2C-B944-9F3E-4F68B8E0B9A2}" destId="{C3BCA257-D996-654D-AF2F-A3C2462A37B1}" srcOrd="0" destOrd="0" presId="urn:microsoft.com/office/officeart/2005/8/layout/vList6"/>
    <dgm:cxn modelId="{79B34445-D2BF-184D-96DC-4A8A8BE9AA44}" srcId="{42BC1A99-BA2C-B944-9F3E-4F68B8E0B9A2}" destId="{BE1C4DA7-4E50-0748-8BE8-D41903C58390}" srcOrd="1" destOrd="0" parTransId="{C2AD1C44-2620-D040-A662-A175AF1496FD}" sibTransId="{E4A094DB-B5ED-BE41-9273-AFF4F8264DD7}"/>
    <dgm:cxn modelId="{4563BB7F-BC08-B34B-BC6E-389E7DE312DA}" srcId="{30B7EAB3-7F3E-704E-9BBC-D5DF52D88DC5}" destId="{D5272B76-59CD-8F44-9634-59763E0C1166}" srcOrd="2" destOrd="0" parTransId="{859A03ED-4FB9-204E-87DD-4FA922F04969}" sibTransId="{324F7917-EC1C-3D4A-8532-B74BB348CD2C}"/>
    <dgm:cxn modelId="{95B8B2C8-A428-164A-B26B-659A460085D1}" srcId="{42BC1A99-BA2C-B944-9F3E-4F68B8E0B9A2}" destId="{2F812641-C412-554A-B057-F06E721BB07A}" srcOrd="0" destOrd="0" parTransId="{BA81A904-059A-8544-8951-5329545B7B31}" sibTransId="{3B5F6199-C2E7-F74C-9721-1E0F09F2CCDF}"/>
    <dgm:cxn modelId="{ED27FA28-EBEA-284F-A5FA-C9327DAC3441}" type="presOf" srcId="{54FB5D36-A796-5741-A9E8-8059590AD5F6}" destId="{365406C8-FB8C-0C4F-AC15-5DEAC578EE37}" srcOrd="0" destOrd="1" presId="urn:microsoft.com/office/officeart/2005/8/layout/vList6"/>
    <dgm:cxn modelId="{BDF71C10-F281-114C-9F1D-9D4F3F874809}" type="presOf" srcId="{BE1C4DA7-4E50-0748-8BE8-D41903C58390}" destId="{B9944A16-FB27-0646-9734-817A42977298}" srcOrd="0" destOrd="1" presId="urn:microsoft.com/office/officeart/2005/8/layout/vList6"/>
    <dgm:cxn modelId="{22483EC1-24F5-9142-8ECD-F5CEE28A2A29}" type="presOf" srcId="{C253D445-15D6-0F4A-914B-F2D08C1CEA4D}" destId="{365406C8-FB8C-0C4F-AC15-5DEAC578EE37}" srcOrd="0" destOrd="0" presId="urn:microsoft.com/office/officeart/2005/8/layout/vList6"/>
    <dgm:cxn modelId="{DDA53162-185B-044A-AD60-9CF4BDFE2293}" type="presParOf" srcId="{988EB7A0-F621-4640-9D20-2B71BC42BE70}" destId="{FE867140-52C1-524B-AEC4-866565E3A0A7}" srcOrd="0" destOrd="0" presId="urn:microsoft.com/office/officeart/2005/8/layout/vList6"/>
    <dgm:cxn modelId="{54D0CA01-2011-FE44-B107-26C505978090}" type="presParOf" srcId="{FE867140-52C1-524B-AEC4-866565E3A0A7}" destId="{C3BCA257-D996-654D-AF2F-A3C2462A37B1}" srcOrd="0" destOrd="0" presId="urn:microsoft.com/office/officeart/2005/8/layout/vList6"/>
    <dgm:cxn modelId="{DB2E5241-D59E-5A47-9289-67A2B07EE114}" type="presParOf" srcId="{FE867140-52C1-524B-AEC4-866565E3A0A7}" destId="{B9944A16-FB27-0646-9734-817A42977298}" srcOrd="1" destOrd="0" presId="urn:microsoft.com/office/officeart/2005/8/layout/vList6"/>
    <dgm:cxn modelId="{C42C6E76-C31D-894B-A054-4A7912CDB3F7}" type="presParOf" srcId="{988EB7A0-F621-4640-9D20-2B71BC42BE70}" destId="{CE3F838A-7CEF-4C45-9D76-9D15497EB2E6}" srcOrd="1" destOrd="0" presId="urn:microsoft.com/office/officeart/2005/8/layout/vList6"/>
    <dgm:cxn modelId="{659D8C82-F12B-F845-810C-48201FB65CD9}" type="presParOf" srcId="{988EB7A0-F621-4640-9D20-2B71BC42BE70}" destId="{35FE2796-4ACC-274D-81A6-A7452E6A7293}" srcOrd="2" destOrd="0" presId="urn:microsoft.com/office/officeart/2005/8/layout/vList6"/>
    <dgm:cxn modelId="{3A9AFFF7-F535-B94E-BED5-9ED8B50AAD8A}" type="presParOf" srcId="{35FE2796-4ACC-274D-81A6-A7452E6A7293}" destId="{D190538A-078A-544B-855B-D009CBED4A62}" srcOrd="0" destOrd="0" presId="urn:microsoft.com/office/officeart/2005/8/layout/vList6"/>
    <dgm:cxn modelId="{78A8BE06-A123-ED49-85FA-A3F6838EA5D6}" type="presParOf" srcId="{35FE2796-4ACC-274D-81A6-A7452E6A7293}" destId="{365406C8-FB8C-0C4F-AC15-5DEAC578EE3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1C17BD-0F72-9142-8158-18A80B797C1E}"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US"/>
        </a:p>
      </dgm:t>
    </dgm:pt>
    <dgm:pt modelId="{24CC3E79-E088-D44D-B017-954CD81C7247}">
      <dgm:prSet/>
      <dgm:spPr/>
      <dgm:t>
        <a:bodyPr/>
        <a:lstStyle/>
        <a:p>
          <a:pPr rtl="0"/>
          <a:r>
            <a:rPr lang="en-US" dirty="0"/>
            <a:t>Purpose-built algorithms</a:t>
          </a:r>
        </a:p>
      </dgm:t>
    </dgm:pt>
    <dgm:pt modelId="{296E642D-1AEF-4A46-A5A4-8C43F2F13E66}" type="parTrans" cxnId="{FA847BC6-8CF6-0048-A069-2A8445E71098}">
      <dgm:prSet/>
      <dgm:spPr/>
      <dgm:t>
        <a:bodyPr/>
        <a:lstStyle/>
        <a:p>
          <a:endParaRPr lang="en-US"/>
        </a:p>
      </dgm:t>
    </dgm:pt>
    <dgm:pt modelId="{68409112-9461-AF4E-A688-A2AF5A121F79}" type="sibTrans" cxnId="{FA847BC6-8CF6-0048-A069-2A8445E71098}">
      <dgm:prSet/>
      <dgm:spPr/>
      <dgm:t>
        <a:bodyPr/>
        <a:lstStyle/>
        <a:p>
          <a:endParaRPr lang="en-US"/>
        </a:p>
      </dgm:t>
    </dgm:pt>
    <dgm:pt modelId="{AAD98DB4-6817-CB40-B76D-4F86AD7493EB}">
      <dgm:prSet/>
      <dgm:spPr/>
      <dgm:t>
        <a:bodyPr/>
        <a:lstStyle/>
        <a:p>
          <a:pPr rtl="0"/>
          <a:r>
            <a:rPr lang="en-US" dirty="0"/>
            <a:t>Designed specifically and solely for the purpose of generating pseudorandom bit streams</a:t>
          </a:r>
        </a:p>
      </dgm:t>
    </dgm:pt>
    <dgm:pt modelId="{A3E4D108-B645-7C4E-B4B9-37438E7D158B}" type="parTrans" cxnId="{B188C164-C8B7-364A-81F8-5D63DBF20E1D}">
      <dgm:prSet/>
      <dgm:spPr/>
      <dgm:t>
        <a:bodyPr/>
        <a:lstStyle/>
        <a:p>
          <a:endParaRPr lang="en-US"/>
        </a:p>
      </dgm:t>
    </dgm:pt>
    <dgm:pt modelId="{66FA2A19-355D-9F4A-911A-1857B94AF106}" type="sibTrans" cxnId="{B188C164-C8B7-364A-81F8-5D63DBF20E1D}">
      <dgm:prSet/>
      <dgm:spPr/>
      <dgm:t>
        <a:bodyPr/>
        <a:lstStyle/>
        <a:p>
          <a:endParaRPr lang="en-US"/>
        </a:p>
      </dgm:t>
    </dgm:pt>
    <dgm:pt modelId="{ED4A87B3-0B3A-954F-8803-BB6321418C70}">
      <dgm:prSet/>
      <dgm:spPr/>
      <dgm:t>
        <a:bodyPr/>
        <a:lstStyle/>
        <a:p>
          <a:pPr rtl="0"/>
          <a:r>
            <a:rPr lang="en-US" dirty="0"/>
            <a:t>Algorithms based on existing cryptographic algorithms</a:t>
          </a:r>
        </a:p>
      </dgm:t>
    </dgm:pt>
    <dgm:pt modelId="{3FB1ADA6-0F9E-9A47-8547-069F0F950B44}" type="parTrans" cxnId="{DF17C4D4-35FD-5441-AF8D-6AF16768F287}">
      <dgm:prSet/>
      <dgm:spPr/>
      <dgm:t>
        <a:bodyPr/>
        <a:lstStyle/>
        <a:p>
          <a:endParaRPr lang="en-US"/>
        </a:p>
      </dgm:t>
    </dgm:pt>
    <dgm:pt modelId="{D74CA62F-5937-864B-8915-46ED34F919CC}" type="sibTrans" cxnId="{DF17C4D4-35FD-5441-AF8D-6AF16768F287}">
      <dgm:prSet/>
      <dgm:spPr/>
      <dgm:t>
        <a:bodyPr/>
        <a:lstStyle/>
        <a:p>
          <a:endParaRPr lang="en-US"/>
        </a:p>
      </dgm:t>
    </dgm:pt>
    <dgm:pt modelId="{B520B3FE-6D8A-7A4F-A1DD-C445551351A9}">
      <dgm:prSet/>
      <dgm:spPr/>
      <dgm:t>
        <a:bodyPr/>
        <a:lstStyle/>
        <a:p>
          <a:pPr rtl="0"/>
          <a:r>
            <a:rPr lang="en-US" dirty="0"/>
            <a:t>Cryptographic algorithms have the effect of randomizing input</a:t>
          </a:r>
        </a:p>
      </dgm:t>
    </dgm:pt>
    <dgm:pt modelId="{70D8D907-C2D2-EB48-B6C9-31851D1E3D4B}" type="parTrans" cxnId="{8330B7F7-B38E-2848-91DA-E1909C4E722D}">
      <dgm:prSet/>
      <dgm:spPr/>
      <dgm:t>
        <a:bodyPr/>
        <a:lstStyle/>
        <a:p>
          <a:endParaRPr lang="en-US"/>
        </a:p>
      </dgm:t>
    </dgm:pt>
    <dgm:pt modelId="{AEFE5BDA-040A-2F4D-BA49-610D81BAF8FF}" type="sibTrans" cxnId="{8330B7F7-B38E-2848-91DA-E1909C4E722D}">
      <dgm:prSet/>
      <dgm:spPr/>
      <dgm:t>
        <a:bodyPr/>
        <a:lstStyle/>
        <a:p>
          <a:endParaRPr lang="en-US"/>
        </a:p>
      </dgm:t>
    </dgm:pt>
    <dgm:pt modelId="{83032155-4C62-1E48-B57F-A98868899AA9}">
      <dgm:prSet/>
      <dgm:spPr/>
      <dgm:t>
        <a:bodyPr/>
        <a:lstStyle/>
        <a:p>
          <a:pPr rtl="0"/>
          <a:r>
            <a:rPr lang="en-US" dirty="0"/>
            <a:t>Can serve as the core of PRNGs</a:t>
          </a:r>
        </a:p>
      </dgm:t>
    </dgm:pt>
    <dgm:pt modelId="{8BE1031F-CEC1-EB44-AEB4-F4512C6942A2}" type="parTrans" cxnId="{13A266D4-FFA1-6A41-9C94-2FDE03A3BB6A}">
      <dgm:prSet/>
      <dgm:spPr/>
      <dgm:t>
        <a:bodyPr/>
        <a:lstStyle/>
        <a:p>
          <a:endParaRPr lang="en-US"/>
        </a:p>
      </dgm:t>
    </dgm:pt>
    <dgm:pt modelId="{6325D38E-2097-2548-B9D5-395B99063128}" type="sibTrans" cxnId="{13A266D4-FFA1-6A41-9C94-2FDE03A3BB6A}">
      <dgm:prSet/>
      <dgm:spPr/>
      <dgm:t>
        <a:bodyPr/>
        <a:lstStyle/>
        <a:p>
          <a:endParaRPr lang="en-US"/>
        </a:p>
      </dgm:t>
    </dgm:pt>
    <dgm:pt modelId="{885049F6-12CE-974A-8A28-E63008046E0F}">
      <dgm:prSet/>
      <dgm:spPr/>
      <dgm:t>
        <a:bodyPr/>
        <a:lstStyle/>
        <a:p>
          <a:pPr rtl="0"/>
          <a:r>
            <a:rPr lang="en-US" dirty="0"/>
            <a:t>Three broad categories of cryptographic algorithms are commonly used to create PRNGs:</a:t>
          </a:r>
        </a:p>
      </dgm:t>
    </dgm:pt>
    <dgm:pt modelId="{C8953D4F-CBF4-2D40-96D9-78A1A003327F}" type="parTrans" cxnId="{4557FE2A-CF84-5E47-AB54-8117765671B1}">
      <dgm:prSet/>
      <dgm:spPr/>
      <dgm:t>
        <a:bodyPr/>
        <a:lstStyle/>
        <a:p>
          <a:endParaRPr lang="en-US"/>
        </a:p>
      </dgm:t>
    </dgm:pt>
    <dgm:pt modelId="{945204A7-32F1-474D-986F-F914A48B3478}" type="sibTrans" cxnId="{4557FE2A-CF84-5E47-AB54-8117765671B1}">
      <dgm:prSet/>
      <dgm:spPr/>
      <dgm:t>
        <a:bodyPr/>
        <a:lstStyle/>
        <a:p>
          <a:endParaRPr lang="en-US"/>
        </a:p>
      </dgm:t>
    </dgm:pt>
    <dgm:pt modelId="{3002EF2B-0EBB-5245-8320-89B09A9BEB12}">
      <dgm:prSet/>
      <dgm:spPr/>
      <dgm:t>
        <a:bodyPr/>
        <a:lstStyle/>
        <a:p>
          <a:pPr rtl="0"/>
          <a:r>
            <a:rPr lang="en-US" dirty="0"/>
            <a:t>Symmetric block ciphers</a:t>
          </a:r>
        </a:p>
      </dgm:t>
    </dgm:pt>
    <dgm:pt modelId="{B7FE78B3-3C35-C341-91AE-1B2EAF930BF0}" type="parTrans" cxnId="{FAECB181-1755-5248-A1C0-FD77E369FE6E}">
      <dgm:prSet/>
      <dgm:spPr/>
      <dgm:t>
        <a:bodyPr/>
        <a:lstStyle/>
        <a:p>
          <a:endParaRPr lang="en-US"/>
        </a:p>
      </dgm:t>
    </dgm:pt>
    <dgm:pt modelId="{792576A5-E021-B74E-9BE6-9DEA73EC45C4}" type="sibTrans" cxnId="{FAECB181-1755-5248-A1C0-FD77E369FE6E}">
      <dgm:prSet/>
      <dgm:spPr/>
      <dgm:t>
        <a:bodyPr/>
        <a:lstStyle/>
        <a:p>
          <a:endParaRPr lang="en-US"/>
        </a:p>
      </dgm:t>
    </dgm:pt>
    <dgm:pt modelId="{1469E8F6-A108-214C-93BE-7CD7A2DBAE8E}">
      <dgm:prSet/>
      <dgm:spPr/>
      <dgm:t>
        <a:bodyPr/>
        <a:lstStyle/>
        <a:p>
          <a:pPr rtl="0"/>
          <a:r>
            <a:rPr lang="en-US" dirty="0"/>
            <a:t>Asymmetric ciphers</a:t>
          </a:r>
        </a:p>
      </dgm:t>
    </dgm:pt>
    <dgm:pt modelId="{F46B05DC-360C-3E46-A0C1-B11B3F3886FE}" type="parTrans" cxnId="{B3AAE41F-D4E4-3E4B-A62D-74E740914EFB}">
      <dgm:prSet/>
      <dgm:spPr/>
      <dgm:t>
        <a:bodyPr/>
        <a:lstStyle/>
        <a:p>
          <a:endParaRPr lang="en-US"/>
        </a:p>
      </dgm:t>
    </dgm:pt>
    <dgm:pt modelId="{69896C03-9ADA-F742-9B6D-A0F2E024EEDC}" type="sibTrans" cxnId="{B3AAE41F-D4E4-3E4B-A62D-74E740914EFB}">
      <dgm:prSet/>
      <dgm:spPr/>
      <dgm:t>
        <a:bodyPr/>
        <a:lstStyle/>
        <a:p>
          <a:endParaRPr lang="en-US"/>
        </a:p>
      </dgm:t>
    </dgm:pt>
    <dgm:pt modelId="{16A47E11-5770-5641-8163-F8F6548C6A90}">
      <dgm:prSet/>
      <dgm:spPr/>
      <dgm:t>
        <a:bodyPr/>
        <a:lstStyle/>
        <a:p>
          <a:pPr rtl="0"/>
          <a:r>
            <a:rPr lang="en-US" dirty="0"/>
            <a:t>Hash functions and message authentication codes</a:t>
          </a:r>
        </a:p>
      </dgm:t>
    </dgm:pt>
    <dgm:pt modelId="{66F1CD45-34A4-2E45-8202-AE29E0C4418F}" type="parTrans" cxnId="{624E7885-C330-E442-951D-19DEE42BFE8F}">
      <dgm:prSet/>
      <dgm:spPr/>
      <dgm:t>
        <a:bodyPr/>
        <a:lstStyle/>
        <a:p>
          <a:endParaRPr lang="en-US"/>
        </a:p>
      </dgm:t>
    </dgm:pt>
    <dgm:pt modelId="{B7806B36-69A1-984D-AA4D-30D5889B5A3F}" type="sibTrans" cxnId="{624E7885-C330-E442-951D-19DEE42BFE8F}">
      <dgm:prSet/>
      <dgm:spPr/>
      <dgm:t>
        <a:bodyPr/>
        <a:lstStyle/>
        <a:p>
          <a:endParaRPr lang="en-US"/>
        </a:p>
      </dgm:t>
    </dgm:pt>
    <dgm:pt modelId="{8CE1B85D-57BB-024F-86ED-02AFAA1017E9}" type="pres">
      <dgm:prSet presAssocID="{B61C17BD-0F72-9142-8158-18A80B797C1E}" presName="Name0" presStyleCnt="0">
        <dgm:presLayoutVars>
          <dgm:dir/>
          <dgm:animLvl val="lvl"/>
          <dgm:resizeHandles val="exact"/>
        </dgm:presLayoutVars>
      </dgm:prSet>
      <dgm:spPr/>
      <dgm:t>
        <a:bodyPr/>
        <a:lstStyle/>
        <a:p>
          <a:endParaRPr lang="en-US"/>
        </a:p>
      </dgm:t>
    </dgm:pt>
    <dgm:pt modelId="{C316A79D-8E89-8648-B4C5-368B7FEA947C}" type="pres">
      <dgm:prSet presAssocID="{24CC3E79-E088-D44D-B017-954CD81C7247}" presName="linNode" presStyleCnt="0"/>
      <dgm:spPr/>
    </dgm:pt>
    <dgm:pt modelId="{E5FA5D52-14F2-A346-9893-D0456FC1A331}" type="pres">
      <dgm:prSet presAssocID="{24CC3E79-E088-D44D-B017-954CD81C7247}" presName="parentText" presStyleLbl="node1" presStyleIdx="0" presStyleCnt="3">
        <dgm:presLayoutVars>
          <dgm:chMax val="1"/>
          <dgm:bulletEnabled val="1"/>
        </dgm:presLayoutVars>
      </dgm:prSet>
      <dgm:spPr/>
      <dgm:t>
        <a:bodyPr/>
        <a:lstStyle/>
        <a:p>
          <a:endParaRPr lang="en-US"/>
        </a:p>
      </dgm:t>
    </dgm:pt>
    <dgm:pt modelId="{EDF7643A-B1DB-B845-83BE-BAA3FEF2D8E8}" type="pres">
      <dgm:prSet presAssocID="{24CC3E79-E088-D44D-B017-954CD81C7247}" presName="descendantText" presStyleLbl="alignAccFollowNode1" presStyleIdx="0" presStyleCnt="3">
        <dgm:presLayoutVars>
          <dgm:bulletEnabled val="1"/>
        </dgm:presLayoutVars>
      </dgm:prSet>
      <dgm:spPr/>
      <dgm:t>
        <a:bodyPr/>
        <a:lstStyle/>
        <a:p>
          <a:endParaRPr lang="en-US"/>
        </a:p>
      </dgm:t>
    </dgm:pt>
    <dgm:pt modelId="{DBE3A1BE-8586-1F43-A6BC-7F3070752C3E}" type="pres">
      <dgm:prSet presAssocID="{68409112-9461-AF4E-A688-A2AF5A121F79}" presName="sp" presStyleCnt="0"/>
      <dgm:spPr/>
    </dgm:pt>
    <dgm:pt modelId="{94E5C92A-76A2-C14B-B1CA-998212590F66}" type="pres">
      <dgm:prSet presAssocID="{ED4A87B3-0B3A-954F-8803-BB6321418C70}" presName="linNode" presStyleCnt="0"/>
      <dgm:spPr/>
    </dgm:pt>
    <dgm:pt modelId="{11A75C36-EF87-854F-803B-7A7AEF2C78C1}" type="pres">
      <dgm:prSet presAssocID="{ED4A87B3-0B3A-954F-8803-BB6321418C70}" presName="parentText" presStyleLbl="node1" presStyleIdx="1" presStyleCnt="3">
        <dgm:presLayoutVars>
          <dgm:chMax val="1"/>
          <dgm:bulletEnabled val="1"/>
        </dgm:presLayoutVars>
      </dgm:prSet>
      <dgm:spPr/>
      <dgm:t>
        <a:bodyPr/>
        <a:lstStyle/>
        <a:p>
          <a:endParaRPr lang="en-US"/>
        </a:p>
      </dgm:t>
    </dgm:pt>
    <dgm:pt modelId="{A4D56555-1D64-714E-BF77-B75F000B160C}" type="pres">
      <dgm:prSet presAssocID="{ED4A87B3-0B3A-954F-8803-BB6321418C70}" presName="descendantText" presStyleLbl="alignAccFollowNode1" presStyleIdx="1" presStyleCnt="3">
        <dgm:presLayoutVars>
          <dgm:bulletEnabled val="1"/>
        </dgm:presLayoutVars>
      </dgm:prSet>
      <dgm:spPr/>
      <dgm:t>
        <a:bodyPr/>
        <a:lstStyle/>
        <a:p>
          <a:endParaRPr lang="en-US"/>
        </a:p>
      </dgm:t>
    </dgm:pt>
    <dgm:pt modelId="{10FAC9CF-FD54-FD49-9E61-FA1AC821D4CC}" type="pres">
      <dgm:prSet presAssocID="{D74CA62F-5937-864B-8915-46ED34F919CC}" presName="sp" presStyleCnt="0"/>
      <dgm:spPr/>
    </dgm:pt>
    <dgm:pt modelId="{FCA00C35-2A24-4048-ACFE-545D59C0066E}" type="pres">
      <dgm:prSet presAssocID="{885049F6-12CE-974A-8A28-E63008046E0F}" presName="linNode" presStyleCnt="0"/>
      <dgm:spPr/>
    </dgm:pt>
    <dgm:pt modelId="{0AFCEBCD-5C04-F944-B4F6-326676E9DDDB}" type="pres">
      <dgm:prSet presAssocID="{885049F6-12CE-974A-8A28-E63008046E0F}" presName="parentText" presStyleLbl="node1" presStyleIdx="2" presStyleCnt="3">
        <dgm:presLayoutVars>
          <dgm:chMax val="1"/>
          <dgm:bulletEnabled val="1"/>
        </dgm:presLayoutVars>
      </dgm:prSet>
      <dgm:spPr/>
      <dgm:t>
        <a:bodyPr/>
        <a:lstStyle/>
        <a:p>
          <a:endParaRPr lang="en-US"/>
        </a:p>
      </dgm:t>
    </dgm:pt>
    <dgm:pt modelId="{990AE34C-971D-5646-9A5B-7164C868745B}" type="pres">
      <dgm:prSet presAssocID="{885049F6-12CE-974A-8A28-E63008046E0F}" presName="descendantText" presStyleLbl="alignAccFollowNode1" presStyleIdx="2" presStyleCnt="3">
        <dgm:presLayoutVars>
          <dgm:bulletEnabled val="1"/>
        </dgm:presLayoutVars>
      </dgm:prSet>
      <dgm:spPr/>
      <dgm:t>
        <a:bodyPr/>
        <a:lstStyle/>
        <a:p>
          <a:endParaRPr lang="en-US"/>
        </a:p>
      </dgm:t>
    </dgm:pt>
  </dgm:ptLst>
  <dgm:cxnLst>
    <dgm:cxn modelId="{B4B34AE4-4EEB-E145-A570-FBF2D701A6CB}" type="presOf" srcId="{B61C17BD-0F72-9142-8158-18A80B797C1E}" destId="{8CE1B85D-57BB-024F-86ED-02AFAA1017E9}" srcOrd="0" destOrd="0" presId="urn:microsoft.com/office/officeart/2005/8/layout/vList5"/>
    <dgm:cxn modelId="{F2EFCE68-8925-0F46-81CA-19C3A9CA2355}" type="presOf" srcId="{83032155-4C62-1E48-B57F-A98868899AA9}" destId="{A4D56555-1D64-714E-BF77-B75F000B160C}" srcOrd="0" destOrd="1" presId="urn:microsoft.com/office/officeart/2005/8/layout/vList5"/>
    <dgm:cxn modelId="{B188C164-C8B7-364A-81F8-5D63DBF20E1D}" srcId="{24CC3E79-E088-D44D-B017-954CD81C7247}" destId="{AAD98DB4-6817-CB40-B76D-4F86AD7493EB}" srcOrd="0" destOrd="0" parTransId="{A3E4D108-B645-7C4E-B4B9-37438E7D158B}" sibTransId="{66FA2A19-355D-9F4A-911A-1857B94AF106}"/>
    <dgm:cxn modelId="{427B82D9-853B-BF43-AD68-B1BEBD779774}" type="presOf" srcId="{B520B3FE-6D8A-7A4F-A1DD-C445551351A9}" destId="{A4D56555-1D64-714E-BF77-B75F000B160C}" srcOrd="0" destOrd="0" presId="urn:microsoft.com/office/officeart/2005/8/layout/vList5"/>
    <dgm:cxn modelId="{0F17E10C-CB8F-304F-9D45-02BBCEA167B2}" type="presOf" srcId="{ED4A87B3-0B3A-954F-8803-BB6321418C70}" destId="{11A75C36-EF87-854F-803B-7A7AEF2C78C1}" srcOrd="0" destOrd="0" presId="urn:microsoft.com/office/officeart/2005/8/layout/vList5"/>
    <dgm:cxn modelId="{FAECB181-1755-5248-A1C0-FD77E369FE6E}" srcId="{885049F6-12CE-974A-8A28-E63008046E0F}" destId="{3002EF2B-0EBB-5245-8320-89B09A9BEB12}" srcOrd="0" destOrd="0" parTransId="{B7FE78B3-3C35-C341-91AE-1B2EAF930BF0}" sibTransId="{792576A5-E021-B74E-9BE6-9DEA73EC45C4}"/>
    <dgm:cxn modelId="{89719303-4C22-DF4C-87A7-26C725377839}" type="presOf" srcId="{3002EF2B-0EBB-5245-8320-89B09A9BEB12}" destId="{990AE34C-971D-5646-9A5B-7164C868745B}" srcOrd="0" destOrd="0" presId="urn:microsoft.com/office/officeart/2005/8/layout/vList5"/>
    <dgm:cxn modelId="{3ECF37DE-87B3-174C-B95A-3B514D96046F}" type="presOf" srcId="{1469E8F6-A108-214C-93BE-7CD7A2DBAE8E}" destId="{990AE34C-971D-5646-9A5B-7164C868745B}" srcOrd="0" destOrd="1" presId="urn:microsoft.com/office/officeart/2005/8/layout/vList5"/>
    <dgm:cxn modelId="{8330B7F7-B38E-2848-91DA-E1909C4E722D}" srcId="{ED4A87B3-0B3A-954F-8803-BB6321418C70}" destId="{B520B3FE-6D8A-7A4F-A1DD-C445551351A9}" srcOrd="0" destOrd="0" parTransId="{70D8D907-C2D2-EB48-B6C9-31851D1E3D4B}" sibTransId="{AEFE5BDA-040A-2F4D-BA49-610D81BAF8FF}"/>
    <dgm:cxn modelId="{E3B33ED0-79D0-8A4D-AACC-DBA217DE30AA}" type="presOf" srcId="{16A47E11-5770-5641-8163-F8F6548C6A90}" destId="{990AE34C-971D-5646-9A5B-7164C868745B}" srcOrd="0" destOrd="2" presId="urn:microsoft.com/office/officeart/2005/8/layout/vList5"/>
    <dgm:cxn modelId="{4557FE2A-CF84-5E47-AB54-8117765671B1}" srcId="{B61C17BD-0F72-9142-8158-18A80B797C1E}" destId="{885049F6-12CE-974A-8A28-E63008046E0F}" srcOrd="2" destOrd="0" parTransId="{C8953D4F-CBF4-2D40-96D9-78A1A003327F}" sibTransId="{945204A7-32F1-474D-986F-F914A48B3478}"/>
    <dgm:cxn modelId="{DF17C4D4-35FD-5441-AF8D-6AF16768F287}" srcId="{B61C17BD-0F72-9142-8158-18A80B797C1E}" destId="{ED4A87B3-0B3A-954F-8803-BB6321418C70}" srcOrd="1" destOrd="0" parTransId="{3FB1ADA6-0F9E-9A47-8547-069F0F950B44}" sibTransId="{D74CA62F-5937-864B-8915-46ED34F919CC}"/>
    <dgm:cxn modelId="{DB6B1389-AD2E-BD47-9C6F-D61D7D968E2E}" type="presOf" srcId="{885049F6-12CE-974A-8A28-E63008046E0F}" destId="{0AFCEBCD-5C04-F944-B4F6-326676E9DDDB}" srcOrd="0" destOrd="0" presId="urn:microsoft.com/office/officeart/2005/8/layout/vList5"/>
    <dgm:cxn modelId="{624E7885-C330-E442-951D-19DEE42BFE8F}" srcId="{885049F6-12CE-974A-8A28-E63008046E0F}" destId="{16A47E11-5770-5641-8163-F8F6548C6A90}" srcOrd="2" destOrd="0" parTransId="{66F1CD45-34A4-2E45-8202-AE29E0C4418F}" sibTransId="{B7806B36-69A1-984D-AA4D-30D5889B5A3F}"/>
    <dgm:cxn modelId="{B3AAE41F-D4E4-3E4B-A62D-74E740914EFB}" srcId="{885049F6-12CE-974A-8A28-E63008046E0F}" destId="{1469E8F6-A108-214C-93BE-7CD7A2DBAE8E}" srcOrd="1" destOrd="0" parTransId="{F46B05DC-360C-3E46-A0C1-B11B3F3886FE}" sibTransId="{69896C03-9ADA-F742-9B6D-A0F2E024EEDC}"/>
    <dgm:cxn modelId="{FA847BC6-8CF6-0048-A069-2A8445E71098}" srcId="{B61C17BD-0F72-9142-8158-18A80B797C1E}" destId="{24CC3E79-E088-D44D-B017-954CD81C7247}" srcOrd="0" destOrd="0" parTransId="{296E642D-1AEF-4A46-A5A4-8C43F2F13E66}" sibTransId="{68409112-9461-AF4E-A688-A2AF5A121F79}"/>
    <dgm:cxn modelId="{13A266D4-FFA1-6A41-9C94-2FDE03A3BB6A}" srcId="{ED4A87B3-0B3A-954F-8803-BB6321418C70}" destId="{83032155-4C62-1E48-B57F-A98868899AA9}" srcOrd="1" destOrd="0" parTransId="{8BE1031F-CEC1-EB44-AEB4-F4512C6942A2}" sibTransId="{6325D38E-2097-2548-B9D5-395B99063128}"/>
    <dgm:cxn modelId="{EE6DFEF4-0C5D-374E-95E5-E1669A561124}" type="presOf" srcId="{AAD98DB4-6817-CB40-B76D-4F86AD7493EB}" destId="{EDF7643A-B1DB-B845-83BE-BAA3FEF2D8E8}" srcOrd="0" destOrd="0" presId="urn:microsoft.com/office/officeart/2005/8/layout/vList5"/>
    <dgm:cxn modelId="{3572A4A4-A170-C64A-9DF3-279993CA45B6}" type="presOf" srcId="{24CC3E79-E088-D44D-B017-954CD81C7247}" destId="{E5FA5D52-14F2-A346-9893-D0456FC1A331}" srcOrd="0" destOrd="0" presId="urn:microsoft.com/office/officeart/2005/8/layout/vList5"/>
    <dgm:cxn modelId="{CA61341A-C6F8-2343-AEAA-DBF8EB4BB9C5}" type="presParOf" srcId="{8CE1B85D-57BB-024F-86ED-02AFAA1017E9}" destId="{C316A79D-8E89-8648-B4C5-368B7FEA947C}" srcOrd="0" destOrd="0" presId="urn:microsoft.com/office/officeart/2005/8/layout/vList5"/>
    <dgm:cxn modelId="{E2A36C22-EE61-3744-8C54-81BD853EEA76}" type="presParOf" srcId="{C316A79D-8E89-8648-B4C5-368B7FEA947C}" destId="{E5FA5D52-14F2-A346-9893-D0456FC1A331}" srcOrd="0" destOrd="0" presId="urn:microsoft.com/office/officeart/2005/8/layout/vList5"/>
    <dgm:cxn modelId="{B23BF61B-66B0-E04F-88ED-A0472E4D04EE}" type="presParOf" srcId="{C316A79D-8E89-8648-B4C5-368B7FEA947C}" destId="{EDF7643A-B1DB-B845-83BE-BAA3FEF2D8E8}" srcOrd="1" destOrd="0" presId="urn:microsoft.com/office/officeart/2005/8/layout/vList5"/>
    <dgm:cxn modelId="{47156FC4-BF93-B446-A531-CEBA05384F96}" type="presParOf" srcId="{8CE1B85D-57BB-024F-86ED-02AFAA1017E9}" destId="{DBE3A1BE-8586-1F43-A6BC-7F3070752C3E}" srcOrd="1" destOrd="0" presId="urn:microsoft.com/office/officeart/2005/8/layout/vList5"/>
    <dgm:cxn modelId="{07EE4D53-7570-504A-A25C-1D92F92693D1}" type="presParOf" srcId="{8CE1B85D-57BB-024F-86ED-02AFAA1017E9}" destId="{94E5C92A-76A2-C14B-B1CA-998212590F66}" srcOrd="2" destOrd="0" presId="urn:microsoft.com/office/officeart/2005/8/layout/vList5"/>
    <dgm:cxn modelId="{B5065094-E8D7-9149-97F1-59FE83FB7053}" type="presParOf" srcId="{94E5C92A-76A2-C14B-B1CA-998212590F66}" destId="{11A75C36-EF87-854F-803B-7A7AEF2C78C1}" srcOrd="0" destOrd="0" presId="urn:microsoft.com/office/officeart/2005/8/layout/vList5"/>
    <dgm:cxn modelId="{ABD2A1CA-54C7-3344-851D-F6E1F7EF4A73}" type="presParOf" srcId="{94E5C92A-76A2-C14B-B1CA-998212590F66}" destId="{A4D56555-1D64-714E-BF77-B75F000B160C}" srcOrd="1" destOrd="0" presId="urn:microsoft.com/office/officeart/2005/8/layout/vList5"/>
    <dgm:cxn modelId="{3FC78075-CB2F-ED41-A9EC-69FB62CC3B85}" type="presParOf" srcId="{8CE1B85D-57BB-024F-86ED-02AFAA1017E9}" destId="{10FAC9CF-FD54-FD49-9E61-FA1AC821D4CC}" srcOrd="3" destOrd="0" presId="urn:microsoft.com/office/officeart/2005/8/layout/vList5"/>
    <dgm:cxn modelId="{FC7A626D-86D7-F244-B409-0DF03990C087}" type="presParOf" srcId="{8CE1B85D-57BB-024F-86ED-02AFAA1017E9}" destId="{FCA00C35-2A24-4048-ACFE-545D59C0066E}" srcOrd="4" destOrd="0" presId="urn:microsoft.com/office/officeart/2005/8/layout/vList5"/>
    <dgm:cxn modelId="{AFEC83D9-6A63-0E47-B90C-C498994ECB29}" type="presParOf" srcId="{FCA00C35-2A24-4048-ACFE-545D59C0066E}" destId="{0AFCEBCD-5C04-F944-B4F6-326676E9DDDB}" srcOrd="0" destOrd="0" presId="urn:microsoft.com/office/officeart/2005/8/layout/vList5"/>
    <dgm:cxn modelId="{734AF825-A0F6-AF41-AC2C-77C66FC449AC}" type="presParOf" srcId="{FCA00C35-2A24-4048-ACFE-545D59C0066E}" destId="{990AE34C-971D-5646-9A5B-7164C868745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4A370-2C29-214E-8DEE-1BE1C25FD472}">
      <dsp:nvSpPr>
        <dsp:cNvPr id="0" name=""/>
        <dsp:cNvSpPr/>
      </dsp:nvSpPr>
      <dsp:spPr>
        <a:xfrm rot="5400000">
          <a:off x="2951833" y="-572774"/>
          <a:ext cx="5176527" cy="6332195"/>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rtl="0">
            <a:lnSpc>
              <a:spcPct val="90000"/>
            </a:lnSpc>
            <a:spcBef>
              <a:spcPct val="0"/>
            </a:spcBef>
            <a:spcAft>
              <a:spcPct val="15000"/>
            </a:spcAft>
            <a:buChar char="••"/>
          </a:pPr>
          <a:r>
            <a:rPr lang="en-US" sz="1500" b="1" kern="1200"/>
            <a:t>The type of operations used for transforming plaintext to ciphertext</a:t>
          </a:r>
          <a:endParaRPr lang="en-US" sz="1500" b="1" kern="1200" dirty="0"/>
        </a:p>
        <a:p>
          <a:pPr marL="228600" lvl="2" indent="-114300" algn="l" defTabSz="666750" rtl="0">
            <a:lnSpc>
              <a:spcPct val="90000"/>
            </a:lnSpc>
            <a:spcBef>
              <a:spcPct val="0"/>
            </a:spcBef>
            <a:spcAft>
              <a:spcPct val="15000"/>
            </a:spcAft>
            <a:buChar char="••"/>
          </a:pPr>
          <a:r>
            <a:rPr lang="en-US" sz="1500" kern="1200" dirty="0"/>
            <a:t>Substitution</a:t>
          </a:r>
        </a:p>
        <a:p>
          <a:pPr marL="342900" lvl="3" indent="-114300" algn="l" defTabSz="666750" rtl="0">
            <a:lnSpc>
              <a:spcPct val="90000"/>
            </a:lnSpc>
            <a:spcBef>
              <a:spcPct val="0"/>
            </a:spcBef>
            <a:spcAft>
              <a:spcPct val="15000"/>
            </a:spcAft>
            <a:buChar char="••"/>
          </a:pPr>
          <a:r>
            <a:rPr lang="en-US" sz="1500" kern="1200" dirty="0"/>
            <a:t>Each element in the plaintext is mapped into another element</a:t>
          </a:r>
        </a:p>
        <a:p>
          <a:pPr marL="228600" lvl="2" indent="-114300" algn="l" defTabSz="666750" rtl="0">
            <a:lnSpc>
              <a:spcPct val="90000"/>
            </a:lnSpc>
            <a:spcBef>
              <a:spcPct val="0"/>
            </a:spcBef>
            <a:spcAft>
              <a:spcPct val="15000"/>
            </a:spcAft>
            <a:buChar char="••"/>
          </a:pPr>
          <a:r>
            <a:rPr lang="en-US" sz="1500" kern="1200" dirty="0"/>
            <a:t>Transposition</a:t>
          </a:r>
        </a:p>
        <a:p>
          <a:pPr marL="342900" lvl="3" indent="-114300" algn="l" defTabSz="666750" rtl="0">
            <a:lnSpc>
              <a:spcPct val="90000"/>
            </a:lnSpc>
            <a:spcBef>
              <a:spcPct val="0"/>
            </a:spcBef>
            <a:spcAft>
              <a:spcPct val="15000"/>
            </a:spcAft>
            <a:buChar char="••"/>
          </a:pPr>
          <a:r>
            <a:rPr lang="en-US" sz="1500" kern="1200" dirty="0"/>
            <a:t>Elements in the plaintext are rearranged</a:t>
          </a:r>
        </a:p>
        <a:p>
          <a:pPr marL="342900" lvl="3" indent="-114300" algn="l" defTabSz="666750" rtl="0">
            <a:lnSpc>
              <a:spcPct val="90000"/>
            </a:lnSpc>
            <a:spcBef>
              <a:spcPct val="0"/>
            </a:spcBef>
            <a:spcAft>
              <a:spcPct val="15000"/>
            </a:spcAft>
            <a:buChar char="••"/>
          </a:pPr>
          <a:r>
            <a:rPr lang="en-US" sz="1500" kern="1200" dirty="0"/>
            <a:t>Fundamental requirement is that no information be lost</a:t>
          </a:r>
        </a:p>
        <a:p>
          <a:pPr marL="228600" lvl="2" indent="-114300" algn="l" defTabSz="666750" rtl="0">
            <a:lnSpc>
              <a:spcPct val="90000"/>
            </a:lnSpc>
            <a:spcBef>
              <a:spcPct val="0"/>
            </a:spcBef>
            <a:spcAft>
              <a:spcPct val="15000"/>
            </a:spcAft>
            <a:buChar char="••"/>
          </a:pPr>
          <a:r>
            <a:rPr lang="en-US" sz="1500" kern="1200" dirty="0"/>
            <a:t>Product systems</a:t>
          </a:r>
        </a:p>
        <a:p>
          <a:pPr marL="342900" lvl="3" indent="-114300" algn="l" defTabSz="666750" rtl="0">
            <a:lnSpc>
              <a:spcPct val="90000"/>
            </a:lnSpc>
            <a:spcBef>
              <a:spcPct val="0"/>
            </a:spcBef>
            <a:spcAft>
              <a:spcPct val="15000"/>
            </a:spcAft>
            <a:buChar char="••"/>
          </a:pPr>
          <a:r>
            <a:rPr lang="en-US" sz="1500" kern="1200" dirty="0"/>
            <a:t>Involve multiple stages of substitutions and transpositions</a:t>
          </a:r>
        </a:p>
        <a:p>
          <a:pPr marL="114300" lvl="1" indent="-114300" algn="l" defTabSz="666750" rtl="0">
            <a:lnSpc>
              <a:spcPct val="90000"/>
            </a:lnSpc>
            <a:spcBef>
              <a:spcPct val="0"/>
            </a:spcBef>
            <a:spcAft>
              <a:spcPct val="15000"/>
            </a:spcAft>
            <a:buChar char="••"/>
          </a:pPr>
          <a:r>
            <a:rPr lang="en-US" sz="1500" b="1" kern="1200"/>
            <a:t>The number of keys used</a:t>
          </a:r>
          <a:endParaRPr lang="en-US" sz="1500" b="1" kern="1200" dirty="0"/>
        </a:p>
        <a:p>
          <a:pPr marL="228600" lvl="2" indent="-114300" algn="l" defTabSz="666750" rtl="0">
            <a:lnSpc>
              <a:spcPct val="90000"/>
            </a:lnSpc>
            <a:spcBef>
              <a:spcPct val="0"/>
            </a:spcBef>
            <a:spcAft>
              <a:spcPct val="15000"/>
            </a:spcAft>
            <a:buChar char="••"/>
          </a:pPr>
          <a:r>
            <a:rPr lang="en-US" sz="1500" kern="1200" dirty="0"/>
            <a:t>Referred to as symmetric, single-key, secret-key, or conventional encryption if both sender and receiver use the same key</a:t>
          </a:r>
        </a:p>
        <a:p>
          <a:pPr marL="228600" lvl="2" indent="-114300" algn="l" defTabSz="666750" rtl="0">
            <a:lnSpc>
              <a:spcPct val="90000"/>
            </a:lnSpc>
            <a:spcBef>
              <a:spcPct val="0"/>
            </a:spcBef>
            <a:spcAft>
              <a:spcPct val="15000"/>
            </a:spcAft>
            <a:buChar char="••"/>
          </a:pPr>
          <a:r>
            <a:rPr lang="en-US" sz="1500" kern="1200" dirty="0"/>
            <a:t>Referred to as asymmetric, two-key, or public-key encryption if the sender and receiver each use a different key</a:t>
          </a:r>
        </a:p>
        <a:p>
          <a:pPr marL="114300" lvl="1" indent="-114300" algn="l" defTabSz="666750" rtl="0">
            <a:lnSpc>
              <a:spcPct val="90000"/>
            </a:lnSpc>
            <a:spcBef>
              <a:spcPct val="0"/>
            </a:spcBef>
            <a:spcAft>
              <a:spcPct val="15000"/>
            </a:spcAft>
            <a:buChar char="••"/>
          </a:pPr>
          <a:r>
            <a:rPr lang="en-US" sz="1500" b="1" kern="1200"/>
            <a:t>The way in which the plaintext is processed</a:t>
          </a:r>
          <a:endParaRPr lang="en-US" sz="1500" b="1" kern="1200" dirty="0"/>
        </a:p>
        <a:p>
          <a:pPr marL="228600" lvl="2" indent="-114300" algn="l" defTabSz="666750" rtl="0">
            <a:lnSpc>
              <a:spcPct val="90000"/>
            </a:lnSpc>
            <a:spcBef>
              <a:spcPct val="0"/>
            </a:spcBef>
            <a:spcAft>
              <a:spcPct val="15000"/>
            </a:spcAft>
            <a:buChar char="••"/>
          </a:pPr>
          <a:r>
            <a:rPr lang="en-US" sz="1500" kern="1200" dirty="0"/>
            <a:t>Block cipher processes the input one block of elements at a time, producing an output block for each input block</a:t>
          </a:r>
        </a:p>
        <a:p>
          <a:pPr marL="228600" lvl="2" indent="-114300" algn="l" defTabSz="666750" rtl="0">
            <a:lnSpc>
              <a:spcPct val="90000"/>
            </a:lnSpc>
            <a:spcBef>
              <a:spcPct val="0"/>
            </a:spcBef>
            <a:spcAft>
              <a:spcPct val="15000"/>
            </a:spcAft>
            <a:buChar char="••"/>
          </a:pPr>
          <a:r>
            <a:rPr lang="en-US" sz="1500" kern="1200" dirty="0"/>
            <a:t>Stream cipher processes the input elements continuously, producing output one element at a time, as it goes along</a:t>
          </a:r>
          <a:endParaRPr lang="en-AU" sz="1500" kern="1200" dirty="0"/>
        </a:p>
      </dsp:txBody>
      <dsp:txXfrm rot="-5400000">
        <a:off x="2374000" y="257756"/>
        <a:ext cx="6079498" cy="4671133"/>
      </dsp:txXfrm>
    </dsp:sp>
    <dsp:sp modelId="{FE2324E1-7119-1445-B8AB-53A9F838CF6A}">
      <dsp:nvSpPr>
        <dsp:cNvPr id="0" name=""/>
        <dsp:cNvSpPr/>
      </dsp:nvSpPr>
      <dsp:spPr>
        <a:xfrm>
          <a:off x="0" y="0"/>
          <a:ext cx="2487452" cy="5176547"/>
        </a:xfrm>
        <a:prstGeom prst="roundRect">
          <a:avLst/>
        </a:prstGeom>
        <a:blipFill rotWithShape="0">
          <a:blip xmlns:r="http://schemas.openxmlformats.org/officeDocument/2006/relationships" r:embed="rId1">
            <a:duotone>
              <a:schemeClr val="accent1">
                <a:hueOff val="0"/>
                <a:satOff val="0"/>
                <a:lumOff val="0"/>
                <a:alphaOff val="0"/>
                <a:tint val="30000"/>
                <a:satMod val="300000"/>
              </a:schemeClr>
              <a:schemeClr val="accent1">
                <a:hueOff val="0"/>
                <a:satOff val="0"/>
                <a:lumOff val="0"/>
                <a:alphaOff val="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US" sz="2600" kern="1200" dirty="0"/>
            <a:t>Cryptographic systems are generically classified along three independent dimensions:</a:t>
          </a:r>
        </a:p>
      </dsp:txBody>
      <dsp:txXfrm>
        <a:off x="121427" y="121427"/>
        <a:ext cx="2244598" cy="4933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CC02C-288A-DA42-8A5A-AD24899E8C5B}">
      <dsp:nvSpPr>
        <dsp:cNvPr id="0" name=""/>
        <dsp:cNvSpPr/>
      </dsp:nvSpPr>
      <dsp:spPr>
        <a:xfrm>
          <a:off x="19" y="1003831"/>
          <a:ext cx="1494557" cy="123269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Larger block sizes mean greater security but reduced encryption/decryption speed </a:t>
          </a:r>
        </a:p>
      </dsp:txBody>
      <dsp:txXfrm>
        <a:off x="28387" y="1032199"/>
        <a:ext cx="1437821" cy="911812"/>
      </dsp:txXfrm>
    </dsp:sp>
    <dsp:sp modelId="{37F07004-B4E2-274B-97BA-EFD208E09297}">
      <dsp:nvSpPr>
        <dsp:cNvPr id="0" name=""/>
        <dsp:cNvSpPr/>
      </dsp:nvSpPr>
      <dsp:spPr>
        <a:xfrm>
          <a:off x="1697345" y="1103347"/>
          <a:ext cx="1761451" cy="1761451"/>
        </a:xfrm>
        <a:prstGeom prst="leftCircularArrow">
          <a:avLst>
            <a:gd name="adj1" fmla="val 3572"/>
            <a:gd name="adj2" fmla="val 444029"/>
            <a:gd name="adj3" fmla="val 2043796"/>
            <a:gd name="adj4" fmla="val 8848746"/>
            <a:gd name="adj5" fmla="val 4168"/>
          </a:avLst>
        </a:prstGeom>
        <a:blipFill rotWithShape="0">
          <a:blip xmlns:r="http://schemas.openxmlformats.org/officeDocument/2006/relationships" r:embed="rId1">
            <a:duotone>
              <a:schemeClr val="accent1">
                <a:tint val="60000"/>
                <a:hueOff val="0"/>
                <a:satOff val="0"/>
                <a:lumOff val="0"/>
                <a:alphaOff val="0"/>
                <a:shade val="22000"/>
                <a:satMod val="160000"/>
              </a:schemeClr>
              <a:schemeClr val="accent1">
                <a:tint val="60000"/>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F578A3-0060-FC4C-BFDD-3FD5D2848F40}">
      <dsp:nvSpPr>
        <dsp:cNvPr id="0" name=""/>
        <dsp:cNvSpPr/>
      </dsp:nvSpPr>
      <dsp:spPr>
        <a:xfrm>
          <a:off x="583919" y="2205654"/>
          <a:ext cx="1328495" cy="52829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a:t>Block size</a:t>
          </a:r>
        </a:p>
      </dsp:txBody>
      <dsp:txXfrm>
        <a:off x="599392" y="2221127"/>
        <a:ext cx="1297549" cy="497352"/>
      </dsp:txXfrm>
    </dsp:sp>
    <dsp:sp modelId="{93254B04-6912-8A47-A0E6-9130E48447AC}">
      <dsp:nvSpPr>
        <dsp:cNvPr id="0" name=""/>
        <dsp:cNvSpPr/>
      </dsp:nvSpPr>
      <dsp:spPr>
        <a:xfrm>
          <a:off x="2137383" y="1040509"/>
          <a:ext cx="1691794" cy="147796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Larger key size means greater security but may decrease encryption/decryption speed </a:t>
          </a:r>
        </a:p>
      </dsp:txBody>
      <dsp:txXfrm>
        <a:off x="2171395" y="1391228"/>
        <a:ext cx="1623770" cy="1093236"/>
      </dsp:txXfrm>
    </dsp:sp>
    <dsp:sp modelId="{2FE4269D-A769-5240-9262-FA4E8E07F719}">
      <dsp:nvSpPr>
        <dsp:cNvPr id="0" name=""/>
        <dsp:cNvSpPr/>
      </dsp:nvSpPr>
      <dsp:spPr>
        <a:xfrm>
          <a:off x="3391740" y="693527"/>
          <a:ext cx="2123660" cy="2123660"/>
        </a:xfrm>
        <a:prstGeom prst="circularArrow">
          <a:avLst>
            <a:gd name="adj1" fmla="val 2963"/>
            <a:gd name="adj2" fmla="val 363017"/>
            <a:gd name="adj3" fmla="val 18982611"/>
            <a:gd name="adj4" fmla="val 12096649"/>
            <a:gd name="adj5" fmla="val 3457"/>
          </a:avLst>
        </a:prstGeom>
        <a:blipFill rotWithShape="0">
          <a:blip xmlns:r="http://schemas.openxmlformats.org/officeDocument/2006/relationships" r:embed="rId1">
            <a:duotone>
              <a:schemeClr val="accent1">
                <a:tint val="60000"/>
                <a:hueOff val="0"/>
                <a:satOff val="0"/>
                <a:lumOff val="0"/>
                <a:alphaOff val="0"/>
                <a:shade val="22000"/>
                <a:satMod val="160000"/>
              </a:schemeClr>
              <a:schemeClr val="accent1">
                <a:tint val="60000"/>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71BE99B-D76C-824F-B2BA-90D2592A2AB9}">
      <dsp:nvSpPr>
        <dsp:cNvPr id="0" name=""/>
        <dsp:cNvSpPr/>
      </dsp:nvSpPr>
      <dsp:spPr>
        <a:xfrm>
          <a:off x="2550933" y="969651"/>
          <a:ext cx="1328495" cy="52829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a:t>Key size</a:t>
          </a:r>
        </a:p>
      </dsp:txBody>
      <dsp:txXfrm>
        <a:off x="2566406" y="985124"/>
        <a:ext cx="1297549" cy="497352"/>
      </dsp:txXfrm>
    </dsp:sp>
    <dsp:sp modelId="{30950607-4463-D449-BB02-829252873B29}">
      <dsp:nvSpPr>
        <dsp:cNvPr id="0" name=""/>
        <dsp:cNvSpPr/>
      </dsp:nvSpPr>
      <dsp:spPr>
        <a:xfrm>
          <a:off x="4257731" y="839546"/>
          <a:ext cx="1653145" cy="154580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The essence of a symmetric block cipher is that a single round offers inadequate security but that multiple rounds offer increasing security</a:t>
          </a:r>
        </a:p>
      </dsp:txBody>
      <dsp:txXfrm>
        <a:off x="4293304" y="875119"/>
        <a:ext cx="1581999" cy="1143413"/>
      </dsp:txXfrm>
    </dsp:sp>
    <dsp:sp modelId="{AB056B91-D6DE-BD4E-9F11-533A89E7A64D}">
      <dsp:nvSpPr>
        <dsp:cNvPr id="0" name=""/>
        <dsp:cNvSpPr/>
      </dsp:nvSpPr>
      <dsp:spPr>
        <a:xfrm>
          <a:off x="5581859" y="1389608"/>
          <a:ext cx="1544759" cy="1544759"/>
        </a:xfrm>
        <a:prstGeom prst="leftCircularArrow">
          <a:avLst>
            <a:gd name="adj1" fmla="val 4074"/>
            <a:gd name="adj2" fmla="val 512464"/>
            <a:gd name="adj3" fmla="val 1255841"/>
            <a:gd name="adj4" fmla="val 7992356"/>
            <a:gd name="adj5" fmla="val 4753"/>
          </a:avLst>
        </a:prstGeom>
        <a:blipFill rotWithShape="0">
          <a:blip xmlns:r="http://schemas.openxmlformats.org/officeDocument/2006/relationships" r:embed="rId1">
            <a:duotone>
              <a:schemeClr val="accent1">
                <a:tint val="60000"/>
                <a:hueOff val="0"/>
                <a:satOff val="0"/>
                <a:lumOff val="0"/>
                <a:alphaOff val="0"/>
                <a:shade val="22000"/>
                <a:satMod val="160000"/>
              </a:schemeClr>
              <a:schemeClr val="accent1">
                <a:tint val="60000"/>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2CDA08E-3BB2-4943-914E-906AB3BA3C25}">
      <dsp:nvSpPr>
        <dsp:cNvPr id="0" name=""/>
        <dsp:cNvSpPr/>
      </dsp:nvSpPr>
      <dsp:spPr>
        <a:xfrm>
          <a:off x="4648037" y="2335760"/>
          <a:ext cx="1328495" cy="52829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a:t>Number of rounds </a:t>
          </a:r>
        </a:p>
      </dsp:txBody>
      <dsp:txXfrm>
        <a:off x="4663510" y="2351233"/>
        <a:ext cx="1297549" cy="497347"/>
      </dsp:txXfrm>
    </dsp:sp>
    <dsp:sp modelId="{1097FD51-F910-7646-9AFE-55C4AB333411}">
      <dsp:nvSpPr>
        <dsp:cNvPr id="0" name=""/>
        <dsp:cNvSpPr/>
      </dsp:nvSpPr>
      <dsp:spPr>
        <a:xfrm>
          <a:off x="6058752" y="838376"/>
          <a:ext cx="1494557" cy="15612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Greater complexity in this algorithm should lead to greater difficulty of cryptanalysis</a:t>
          </a:r>
        </a:p>
      </dsp:txBody>
      <dsp:txXfrm>
        <a:off x="6094681" y="1208861"/>
        <a:ext cx="1422699" cy="1154846"/>
      </dsp:txXfrm>
    </dsp:sp>
    <dsp:sp modelId="{FE1928A0-969F-644A-8013-B1DB918045BF}">
      <dsp:nvSpPr>
        <dsp:cNvPr id="0" name=""/>
        <dsp:cNvSpPr/>
      </dsp:nvSpPr>
      <dsp:spPr>
        <a:xfrm>
          <a:off x="6390876" y="738508"/>
          <a:ext cx="1328495" cy="52829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a:t>Subkey generation algorithm</a:t>
          </a:r>
        </a:p>
      </dsp:txBody>
      <dsp:txXfrm>
        <a:off x="6406349" y="753981"/>
        <a:ext cx="1297549" cy="4973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27A603-D583-8C47-92BC-417E29609453}">
      <dsp:nvSpPr>
        <dsp:cNvPr id="0" name=""/>
        <dsp:cNvSpPr/>
      </dsp:nvSpPr>
      <dsp:spPr>
        <a:xfrm>
          <a:off x="0" y="398425"/>
          <a:ext cx="1551718" cy="127984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Greater complexity generally means greater resistance to cryptanalysis</a:t>
          </a:r>
        </a:p>
      </dsp:txBody>
      <dsp:txXfrm>
        <a:off x="29453" y="427878"/>
        <a:ext cx="1492812" cy="946685"/>
      </dsp:txXfrm>
    </dsp:sp>
    <dsp:sp modelId="{4DD0FEE9-989F-9542-83DD-6CFE86587014}">
      <dsp:nvSpPr>
        <dsp:cNvPr id="0" name=""/>
        <dsp:cNvSpPr/>
      </dsp:nvSpPr>
      <dsp:spPr>
        <a:xfrm>
          <a:off x="1188822" y="359780"/>
          <a:ext cx="2277257" cy="2277257"/>
        </a:xfrm>
        <a:prstGeom prst="leftCircularArrow">
          <a:avLst>
            <a:gd name="adj1" fmla="val 3250"/>
            <a:gd name="adj2" fmla="val 400829"/>
            <a:gd name="adj3" fmla="val 2801741"/>
            <a:gd name="adj4" fmla="val 9649890"/>
            <a:gd name="adj5" fmla="val 3791"/>
          </a:avLst>
        </a:prstGeom>
        <a:blipFill rotWithShape="0">
          <a:blip xmlns:r="http://schemas.openxmlformats.org/officeDocument/2006/relationships" r:embed="rId1">
            <a:duotone>
              <a:schemeClr val="accent1">
                <a:tint val="60000"/>
                <a:hueOff val="0"/>
                <a:satOff val="0"/>
                <a:lumOff val="0"/>
                <a:alphaOff val="0"/>
                <a:shade val="22000"/>
                <a:satMod val="160000"/>
              </a:schemeClr>
              <a:schemeClr val="accent1">
                <a:tint val="60000"/>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25E6896-E60A-8947-8704-669265B3724E}">
      <dsp:nvSpPr>
        <dsp:cNvPr id="0" name=""/>
        <dsp:cNvSpPr/>
      </dsp:nvSpPr>
      <dsp:spPr>
        <a:xfrm>
          <a:off x="305569" y="1460907"/>
          <a:ext cx="1379305" cy="548504"/>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a:t>Round function </a:t>
          </a:r>
          <a:endParaRPr lang="en-US" sz="1400" kern="1200" dirty="0"/>
        </a:p>
      </dsp:txBody>
      <dsp:txXfrm>
        <a:off x="321634" y="1476972"/>
        <a:ext cx="1347175" cy="516374"/>
      </dsp:txXfrm>
    </dsp:sp>
    <dsp:sp modelId="{C89988BB-0666-E04E-A18A-63A9B65B5068}">
      <dsp:nvSpPr>
        <dsp:cNvPr id="0" name=""/>
        <dsp:cNvSpPr/>
      </dsp:nvSpPr>
      <dsp:spPr>
        <a:xfrm>
          <a:off x="1903068" y="467832"/>
          <a:ext cx="2477551" cy="191185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In many cases, encryption is embedded in applications or utility functions in such a way as to preclude a hardware implementation; accordingly, the seed of execution of the algorithm becomes a concern</a:t>
          </a:r>
        </a:p>
      </dsp:txBody>
      <dsp:txXfrm>
        <a:off x="1947065" y="921512"/>
        <a:ext cx="2389557" cy="1414178"/>
      </dsp:txXfrm>
    </dsp:sp>
    <dsp:sp modelId="{EDD22A6E-0474-C64C-965A-E0FCE4A5825D}">
      <dsp:nvSpPr>
        <dsp:cNvPr id="0" name=""/>
        <dsp:cNvSpPr/>
      </dsp:nvSpPr>
      <dsp:spPr>
        <a:xfrm>
          <a:off x="3841115" y="172280"/>
          <a:ext cx="2652183" cy="2652183"/>
        </a:xfrm>
        <a:prstGeom prst="circularArrow">
          <a:avLst>
            <a:gd name="adj1" fmla="val 2790"/>
            <a:gd name="adj2" fmla="val 340466"/>
            <a:gd name="adj3" fmla="val 19546016"/>
            <a:gd name="adj4" fmla="val 12637504"/>
            <a:gd name="adj5" fmla="val 3255"/>
          </a:avLst>
        </a:prstGeom>
        <a:blipFill rotWithShape="0">
          <a:blip xmlns:r="http://schemas.openxmlformats.org/officeDocument/2006/relationships" r:embed="rId1">
            <a:duotone>
              <a:schemeClr val="accent1">
                <a:tint val="60000"/>
                <a:hueOff val="0"/>
                <a:satOff val="0"/>
                <a:lumOff val="0"/>
                <a:alphaOff val="0"/>
                <a:shade val="22000"/>
                <a:satMod val="160000"/>
              </a:schemeClr>
              <a:schemeClr val="accent1">
                <a:tint val="60000"/>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C126584-AA51-964E-89E5-36CE00B1B962}">
      <dsp:nvSpPr>
        <dsp:cNvPr id="0" name=""/>
        <dsp:cNvSpPr/>
      </dsp:nvSpPr>
      <dsp:spPr>
        <a:xfrm>
          <a:off x="2957410" y="348253"/>
          <a:ext cx="1379305" cy="651469"/>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a:t>Fast software encryption/decryption</a:t>
          </a:r>
        </a:p>
      </dsp:txBody>
      <dsp:txXfrm>
        <a:off x="2976491" y="367334"/>
        <a:ext cx="1341143" cy="613307"/>
      </dsp:txXfrm>
    </dsp:sp>
    <dsp:sp modelId="{0745205E-E8A9-F64D-A6B7-E92863EB3370}">
      <dsp:nvSpPr>
        <dsp:cNvPr id="0" name=""/>
        <dsp:cNvSpPr/>
      </dsp:nvSpPr>
      <dsp:spPr>
        <a:xfrm>
          <a:off x="4930095" y="353592"/>
          <a:ext cx="2094447" cy="190473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If the algorithm can be concisely and clearly explained, it is easier to analyze that algorithm for cryptanalytic vulnerabilities and therefore develop a higher level of assurance as to its strength</a:t>
          </a:r>
        </a:p>
      </dsp:txBody>
      <dsp:txXfrm>
        <a:off x="4973928" y="397425"/>
        <a:ext cx="2006781" cy="1408915"/>
      </dsp:txXfrm>
    </dsp:sp>
    <dsp:sp modelId="{278A1380-6017-A54D-A2D3-86438E6CC903}">
      <dsp:nvSpPr>
        <dsp:cNvPr id="0" name=""/>
        <dsp:cNvSpPr/>
      </dsp:nvSpPr>
      <dsp:spPr>
        <a:xfrm>
          <a:off x="5668835" y="2058552"/>
          <a:ext cx="1379305" cy="548504"/>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a:t>Ease of analysis</a:t>
          </a:r>
        </a:p>
      </dsp:txBody>
      <dsp:txXfrm>
        <a:off x="5684900" y="2074617"/>
        <a:ext cx="1347175" cy="5163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US"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US"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BDC5CFF1-0DCF-8E42-B5D0-BB34D519AD86}" type="slidenum">
              <a:rPr lang="en-AU"/>
              <a:pPr>
                <a:defRPr/>
              </a:pPr>
              <a:t>‹#›</a:t>
            </a:fld>
            <a:endParaRPr lang="en-AU" dirty="0"/>
          </a:p>
        </p:txBody>
      </p:sp>
    </p:spTree>
    <p:extLst>
      <p:ext uri="{BB962C8B-B14F-4D97-AF65-F5344CB8AC3E}">
        <p14:creationId xmlns:p14="http://schemas.microsoft.com/office/powerpoint/2010/main" val="20625828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6/e, by William Stallings, </a:t>
            </a:r>
            <a:r>
              <a:rPr lang="en-US" dirty="0">
                <a:latin typeface="Arial" pitchFamily="-84" charset="0"/>
                <a:ea typeface="ＭＳ Ｐゴシック" pitchFamily="-84" charset="-128"/>
                <a:cs typeface="ＭＳ Ｐゴシック" pitchFamily="-84" charset="-128"/>
              </a:rPr>
              <a:t>Chapter 2 – “</a:t>
            </a:r>
            <a:r>
              <a:rPr lang="en-AU" dirty="0">
                <a:latin typeface="Arial" pitchFamily="-84" charset="0"/>
                <a:ea typeface="ＭＳ Ｐゴシック" pitchFamily="-84" charset="-128"/>
                <a:cs typeface="ＭＳ Ｐゴシック" pitchFamily="-84" charset="-128"/>
              </a:rPr>
              <a:t>Symmetric Encryption and Message Confidentiality</a:t>
            </a:r>
            <a:r>
              <a:rPr lang="en-US" dirty="0">
                <a:latin typeface="Arial" pitchFamily="-84" charset="0"/>
                <a:ea typeface="ＭＳ Ｐゴシック" pitchFamily="-84" charset="-128"/>
                <a:cs typeface="ＭＳ Ｐゴシック" pitchFamily="-84" charset="-128"/>
              </a:rPr>
              <a:t>”.</a:t>
            </a:r>
            <a:endParaRPr lang="en-AU" dirty="0">
              <a:latin typeface="Arial" pitchFamily="-84" charset="0"/>
              <a:ea typeface="ＭＳ Ｐゴシック" pitchFamily="-84" charset="-128"/>
              <a:cs typeface="ＭＳ Ｐゴシック" pitchFamily="-84" charset="-128"/>
            </a:endParaRPr>
          </a:p>
          <a:p>
            <a:pPr eaLnBrk="1" hangingPunct="1"/>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p:spPr>
        <p:txBody>
          <a:bodyPr/>
          <a:lstStyle/>
          <a:p>
            <a:fld id="{C8400A71-51D0-0941-8C13-37705CA5D653}" type="slidenum">
              <a:rPr lang="en-AU">
                <a:latin typeface="Arial" pitchFamily="-84" charset="0"/>
              </a:rPr>
              <a:pPr/>
              <a:t>11</a:t>
            </a:fld>
            <a:endParaRPr lang="en-AU" dirty="0">
              <a:latin typeface="Arial" pitchFamily="-84" charset="0"/>
            </a:endParaRPr>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 Many symmetric block encryption algorithms, including DES, have a structure first</a:t>
            </a:r>
          </a:p>
          <a:p>
            <a:r>
              <a:rPr lang="en-US" sz="1200" b="0" kern="1200" baseline="0" dirty="0">
                <a:solidFill>
                  <a:schemeClr val="tx1"/>
                </a:solidFill>
                <a:latin typeface="Arial" charset="0"/>
                <a:ea typeface="ＭＳ Ｐゴシック" pitchFamily="-107" charset="-128"/>
                <a:cs typeface="ＭＳ Ｐゴシック" pitchFamily="-107" charset="-128"/>
              </a:rPr>
              <a:t>described by Horst Feistel of IBM in 1973 [FEIS73] and shown in Figure 2.2. The</a:t>
            </a:r>
          </a:p>
          <a:p>
            <a:r>
              <a:rPr lang="en-US" sz="1200" b="0" kern="1200" baseline="0" dirty="0">
                <a:solidFill>
                  <a:schemeClr val="tx1"/>
                </a:solidFill>
                <a:latin typeface="Arial" charset="0"/>
                <a:ea typeface="ＭＳ Ｐゴシック" pitchFamily="-107" charset="-128"/>
                <a:cs typeface="ＭＳ Ｐゴシック" pitchFamily="-107" charset="-128"/>
              </a:rPr>
              <a:t>inputs to the encryption algorithm are a plaintext block of length 2w  bits and a key</a:t>
            </a:r>
          </a:p>
          <a:p>
            <a:r>
              <a:rPr lang="en-US" sz="1200" b="0" kern="1200" baseline="0" dirty="0">
                <a:solidFill>
                  <a:schemeClr val="tx1"/>
                </a:solidFill>
                <a:latin typeface="Arial" charset="0"/>
                <a:ea typeface="ＭＳ Ｐゴシック" pitchFamily="-107" charset="-128"/>
                <a:cs typeface="ＭＳ Ｐゴシック" pitchFamily="-107" charset="-128"/>
              </a:rPr>
              <a:t>K . The plaintext block is divided into two halves, LE</a:t>
            </a:r>
            <a:r>
              <a:rPr lang="en-US" sz="1200" b="0" kern="1200" baseline="-25000" dirty="0">
                <a:solidFill>
                  <a:schemeClr val="tx1"/>
                </a:solidFill>
                <a:latin typeface="Arial" charset="0"/>
                <a:ea typeface="ＭＳ Ｐゴシック" pitchFamily="-107" charset="-128"/>
                <a:cs typeface="ＭＳ Ｐゴシック" pitchFamily="-107" charset="-128"/>
              </a:rPr>
              <a:t>0</a:t>
            </a:r>
            <a:r>
              <a:rPr lang="en-US" sz="1200" b="0" kern="1200" baseline="0" dirty="0">
                <a:solidFill>
                  <a:schemeClr val="tx1"/>
                </a:solidFill>
                <a:latin typeface="Arial" charset="0"/>
                <a:ea typeface="ＭＳ Ｐゴシック" pitchFamily="-107" charset="-128"/>
                <a:cs typeface="ＭＳ Ｐゴシック" pitchFamily="-107" charset="-128"/>
              </a:rPr>
              <a:t>  and RE</a:t>
            </a:r>
            <a:r>
              <a:rPr lang="en-US" sz="1200" b="0" kern="1200" baseline="-25000" dirty="0">
                <a:solidFill>
                  <a:schemeClr val="tx1"/>
                </a:solidFill>
                <a:latin typeface="Arial" charset="0"/>
                <a:ea typeface="ＭＳ Ｐゴシック" pitchFamily="-107" charset="-128"/>
                <a:cs typeface="ＭＳ Ｐゴシック" pitchFamily="-107" charset="-128"/>
              </a:rPr>
              <a:t>0</a:t>
            </a:r>
            <a:r>
              <a:rPr lang="en-US" sz="1200" b="0" kern="1200" baseline="0" dirty="0">
                <a:solidFill>
                  <a:schemeClr val="tx1"/>
                </a:solidFill>
                <a:latin typeface="Arial" charset="0"/>
                <a:ea typeface="ＭＳ Ｐゴシック" pitchFamily="-107" charset="-128"/>
                <a:cs typeface="ＭＳ Ｐゴシック" pitchFamily="-107" charset="-128"/>
              </a:rPr>
              <a:t> . The two halves</a:t>
            </a:r>
          </a:p>
          <a:p>
            <a:r>
              <a:rPr lang="en-US" sz="1200" b="0" kern="1200" baseline="0" dirty="0">
                <a:solidFill>
                  <a:schemeClr val="tx1"/>
                </a:solidFill>
                <a:latin typeface="Arial" charset="0"/>
                <a:ea typeface="ＭＳ Ｐゴシック" pitchFamily="-107" charset="-128"/>
                <a:cs typeface="ＭＳ Ｐゴシック" pitchFamily="-107" charset="-128"/>
              </a:rPr>
              <a:t>of the data pass through n  rounds of processing and then combine to produce the</a:t>
            </a:r>
          </a:p>
          <a:p>
            <a:r>
              <a:rPr lang="en-US" sz="1200" b="0" kern="1200" baseline="0" dirty="0">
                <a:solidFill>
                  <a:schemeClr val="tx1"/>
                </a:solidFill>
                <a:latin typeface="Arial" charset="0"/>
                <a:ea typeface="ＭＳ Ｐゴシック" pitchFamily="-107" charset="-128"/>
                <a:cs typeface="ＭＳ Ｐゴシック" pitchFamily="-107" charset="-128"/>
              </a:rPr>
              <a:t>ciphertext block. Each round i  has as inputs LE</a:t>
            </a:r>
            <a:r>
              <a:rPr lang="en-US" sz="1200" b="0" kern="1200" baseline="-25000" dirty="0">
                <a:solidFill>
                  <a:schemeClr val="tx1"/>
                </a:solidFill>
                <a:latin typeface="Arial" charset="0"/>
                <a:ea typeface="ＭＳ Ｐゴシック" pitchFamily="-107" charset="-128"/>
                <a:cs typeface="ＭＳ Ｐゴシック" pitchFamily="-107" charset="-128"/>
              </a:rPr>
              <a:t>i-1  </a:t>
            </a:r>
            <a:r>
              <a:rPr lang="en-US" sz="1200" b="0" kern="1200" baseline="0" dirty="0">
                <a:solidFill>
                  <a:schemeClr val="tx1"/>
                </a:solidFill>
                <a:latin typeface="Arial" charset="0"/>
                <a:ea typeface="ＭＳ Ｐゴシック" pitchFamily="-107" charset="-128"/>
                <a:cs typeface="ＭＳ Ｐゴシック" pitchFamily="-107" charset="-128"/>
              </a:rPr>
              <a:t>and RE</a:t>
            </a:r>
            <a:r>
              <a:rPr lang="en-US" sz="1200" b="0" kern="1200" baseline="-25000" dirty="0">
                <a:solidFill>
                  <a:schemeClr val="tx1"/>
                </a:solidFill>
                <a:latin typeface="Arial" charset="0"/>
                <a:ea typeface="ＭＳ Ｐゴシック" pitchFamily="-107" charset="-128"/>
                <a:cs typeface="ＭＳ Ｐゴシック" pitchFamily="-107" charset="-128"/>
              </a:rPr>
              <a:t>i-1  </a:t>
            </a:r>
            <a:r>
              <a:rPr lang="en-US" sz="1200" b="0" kern="1200" baseline="0" dirty="0">
                <a:solidFill>
                  <a:schemeClr val="tx1"/>
                </a:solidFill>
                <a:latin typeface="Arial" charset="0"/>
                <a:ea typeface="ＭＳ Ｐゴシック" pitchFamily="-107" charset="-128"/>
                <a:cs typeface="ＭＳ Ｐゴシック" pitchFamily="-107" charset="-128"/>
              </a:rPr>
              <a:t>derived from the previous</a:t>
            </a:r>
          </a:p>
          <a:p>
            <a:r>
              <a:rPr lang="en-US" sz="1200" b="0" kern="1200" baseline="0" dirty="0">
                <a:solidFill>
                  <a:schemeClr val="tx1"/>
                </a:solidFill>
                <a:latin typeface="Arial" charset="0"/>
                <a:ea typeface="ＭＳ Ｐゴシック" pitchFamily="-107" charset="-128"/>
                <a:cs typeface="ＭＳ Ｐゴシック" pitchFamily="-107" charset="-128"/>
              </a:rPr>
              <a:t>round, as well as a subkey K</a:t>
            </a:r>
            <a:r>
              <a:rPr lang="en-US" sz="1200" b="0" kern="1200" baseline="-25000" dirty="0">
                <a:solidFill>
                  <a:schemeClr val="tx1"/>
                </a:solidFill>
                <a:latin typeface="Arial" charset="0"/>
                <a:ea typeface="ＭＳ Ｐゴシック" pitchFamily="-107" charset="-128"/>
                <a:cs typeface="ＭＳ Ｐゴシック" pitchFamily="-107" charset="-128"/>
              </a:rPr>
              <a:t>i </a:t>
            </a:r>
            <a:r>
              <a:rPr lang="en-US" sz="1200" b="0" kern="1200" baseline="0" dirty="0">
                <a:solidFill>
                  <a:schemeClr val="tx1"/>
                </a:solidFill>
                <a:latin typeface="Arial" charset="0"/>
                <a:ea typeface="ＭＳ Ｐゴシック" pitchFamily="-107" charset="-128"/>
                <a:cs typeface="ＭＳ Ｐゴシック" pitchFamily="-107" charset="-128"/>
              </a:rPr>
              <a:t> derived from the overall K . In general, the subkeys</a:t>
            </a:r>
          </a:p>
          <a:p>
            <a:r>
              <a:rPr lang="en-US" sz="1200" b="0" kern="1200" baseline="0" dirty="0">
                <a:solidFill>
                  <a:schemeClr val="tx1"/>
                </a:solidFill>
                <a:latin typeface="Arial" charset="0"/>
                <a:ea typeface="ＭＳ Ｐゴシック" pitchFamily="-107" charset="-128"/>
                <a:cs typeface="ＭＳ Ｐゴシック" pitchFamily="-107" charset="-128"/>
              </a:rPr>
              <a:t>K</a:t>
            </a:r>
            <a:r>
              <a:rPr lang="en-US" sz="1200" b="0" kern="1200" baseline="-25000" dirty="0">
                <a:solidFill>
                  <a:schemeClr val="tx1"/>
                </a:solidFill>
                <a:latin typeface="Arial" charset="0"/>
                <a:ea typeface="ＭＳ Ｐゴシック" pitchFamily="-107" charset="-128"/>
                <a:cs typeface="ＭＳ Ｐゴシック" pitchFamily="-107" charset="-128"/>
              </a:rPr>
              <a:t>i </a:t>
            </a:r>
            <a:r>
              <a:rPr lang="en-US" sz="1200" b="0" kern="1200" baseline="0" dirty="0">
                <a:solidFill>
                  <a:schemeClr val="tx1"/>
                </a:solidFill>
                <a:latin typeface="Arial" charset="0"/>
                <a:ea typeface="ＭＳ Ｐゴシック" pitchFamily="-107" charset="-128"/>
                <a:cs typeface="ＭＳ Ｐゴシック" pitchFamily="-107" charset="-128"/>
              </a:rPr>
              <a:t> are different from K  and from each other and are generated from the key</a:t>
            </a:r>
          </a:p>
          <a:p>
            <a:r>
              <a:rPr lang="en-US" sz="1200" b="0" kern="1200" baseline="0" dirty="0">
                <a:solidFill>
                  <a:schemeClr val="tx1"/>
                </a:solidFill>
                <a:latin typeface="Arial" charset="0"/>
                <a:ea typeface="ＭＳ Ｐゴシック" pitchFamily="-107" charset="-128"/>
                <a:cs typeface="ＭＳ Ｐゴシック" pitchFamily="-107" charset="-128"/>
              </a:rPr>
              <a:t>by a subkey generation algorithm. In Figure 2.2, 16 rounds are used, although any</a:t>
            </a:r>
          </a:p>
          <a:p>
            <a:r>
              <a:rPr lang="en-US" sz="1200" b="0" kern="1200" baseline="0" dirty="0">
                <a:solidFill>
                  <a:schemeClr val="tx1"/>
                </a:solidFill>
                <a:latin typeface="Arial" charset="0"/>
                <a:ea typeface="ＭＳ Ｐゴシック" pitchFamily="-107" charset="-128"/>
                <a:cs typeface="ＭＳ Ｐゴシック" pitchFamily="-107" charset="-128"/>
              </a:rPr>
              <a:t> number of rounds could be implemented. The right-hand side of Figure 2.2 shows</a:t>
            </a:r>
          </a:p>
          <a:p>
            <a:r>
              <a:rPr lang="en-US" sz="1200" b="0" kern="1200" baseline="0" dirty="0">
                <a:solidFill>
                  <a:schemeClr val="tx1"/>
                </a:solidFill>
                <a:latin typeface="Arial" charset="0"/>
                <a:ea typeface="ＭＳ Ｐゴシック" pitchFamily="-107" charset="-128"/>
                <a:cs typeface="ＭＳ Ｐゴシック" pitchFamily="-107" charset="-128"/>
              </a:rPr>
              <a:t>the decryption process.</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All rounds have the same structure. A substitution is performed on the left half</a:t>
            </a:r>
          </a:p>
          <a:p>
            <a:r>
              <a:rPr lang="en-US" sz="1200" b="0" kern="1200" baseline="0" dirty="0">
                <a:solidFill>
                  <a:schemeClr val="tx1"/>
                </a:solidFill>
                <a:latin typeface="Arial" charset="0"/>
                <a:ea typeface="ＭＳ Ｐゴシック" pitchFamily="-107" charset="-128"/>
                <a:cs typeface="ＭＳ Ｐゴシック" pitchFamily="-107" charset="-128"/>
              </a:rPr>
              <a:t>of the data. This is done by applying a round function  F to the right half of the data</a:t>
            </a:r>
          </a:p>
          <a:p>
            <a:r>
              <a:rPr lang="en-US" sz="1200" b="0" kern="1200" baseline="0" dirty="0">
                <a:solidFill>
                  <a:schemeClr val="tx1"/>
                </a:solidFill>
                <a:latin typeface="Arial" charset="0"/>
                <a:ea typeface="ＭＳ Ｐゴシック" pitchFamily="-107" charset="-128"/>
                <a:cs typeface="ＭＳ Ｐゴシック" pitchFamily="-107" charset="-128"/>
              </a:rPr>
              <a:t>and then taking the exclusive-OR (XOR) of the output of that function and the left</a:t>
            </a:r>
          </a:p>
          <a:p>
            <a:r>
              <a:rPr lang="en-US" sz="1200" b="0" kern="1200" baseline="0" dirty="0">
                <a:solidFill>
                  <a:schemeClr val="tx1"/>
                </a:solidFill>
                <a:latin typeface="Arial" charset="0"/>
                <a:ea typeface="ＭＳ Ｐゴシック" pitchFamily="-107" charset="-128"/>
                <a:cs typeface="ＭＳ Ｐゴシック" pitchFamily="-107" charset="-128"/>
              </a:rPr>
              <a:t>half of the data. The round function has the same general structure for each round</a:t>
            </a:r>
          </a:p>
          <a:p>
            <a:r>
              <a:rPr lang="en-US" sz="1200" b="0" kern="1200" baseline="0" dirty="0">
                <a:solidFill>
                  <a:schemeClr val="tx1"/>
                </a:solidFill>
                <a:latin typeface="Arial" charset="0"/>
                <a:ea typeface="ＭＳ Ｐゴシック" pitchFamily="-107" charset="-128"/>
                <a:cs typeface="ＭＳ Ｐゴシック" pitchFamily="-107" charset="-128"/>
              </a:rPr>
              <a:t> but is parameterized by the round subkey K</a:t>
            </a:r>
            <a:r>
              <a:rPr lang="en-US" sz="1200" b="0" kern="1200" baseline="-25000" dirty="0">
                <a:solidFill>
                  <a:schemeClr val="tx1"/>
                </a:solidFill>
                <a:latin typeface="Arial" charset="0"/>
                <a:ea typeface="ＭＳ Ｐゴシック" pitchFamily="-107" charset="-128"/>
                <a:cs typeface="ＭＳ Ｐゴシック" pitchFamily="-107" charset="-128"/>
              </a:rPr>
              <a:t>i</a:t>
            </a:r>
            <a:r>
              <a:rPr lang="en-US" sz="1200" b="0" kern="1200" baseline="0" dirty="0">
                <a:solidFill>
                  <a:schemeClr val="tx1"/>
                </a:solidFill>
                <a:latin typeface="Arial" charset="0"/>
                <a:ea typeface="ＭＳ Ｐゴシック" pitchFamily="-107" charset="-128"/>
                <a:cs typeface="ＭＳ Ｐゴシック" pitchFamily="-107" charset="-128"/>
              </a:rPr>
              <a:t> . Following this substitution, a permutation</a:t>
            </a:r>
          </a:p>
          <a:p>
            <a:r>
              <a:rPr lang="en-US" sz="1200" b="0" kern="1200" baseline="0" dirty="0">
                <a:solidFill>
                  <a:schemeClr val="tx1"/>
                </a:solidFill>
                <a:latin typeface="Arial" charset="0"/>
                <a:ea typeface="ＭＳ Ｐゴシック" pitchFamily="-107" charset="-128"/>
                <a:cs typeface="ＭＳ Ｐゴシック" pitchFamily="-107" charset="-128"/>
              </a:rPr>
              <a:t>is performed that consists of the interchange of the two halves of the data.</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87097BC4-CBA8-3145-B36A-BD34DE13DACF}" type="slidenum">
              <a:rPr lang="en-AU">
                <a:latin typeface="Arial" pitchFamily="-84" charset="0"/>
              </a:rPr>
              <a:pPr/>
              <a:t>12</a:t>
            </a:fld>
            <a:endParaRPr lang="en-AU" dirty="0">
              <a:latin typeface="Arial" pitchFamily="-84" charset="0"/>
            </a:endParaRPr>
          </a:p>
        </p:txBody>
      </p:sp>
      <p:sp>
        <p:nvSpPr>
          <p:cNvPr id="37891" name="Rectangle 1026"/>
          <p:cNvSpPr>
            <a:spLocks noGrp="1" noRot="1" noChangeAspect="1" noChangeArrowheads="1" noTextEdit="1"/>
          </p:cNvSpPr>
          <p:nvPr>
            <p:ph type="sldImg"/>
          </p:nvPr>
        </p:nvSpPr>
        <p:spPr>
          <a:ln/>
        </p:spPr>
      </p:sp>
      <p:sp>
        <p:nvSpPr>
          <p:cNvPr id="37892"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Feistel structure  is a particular example of the more general structure</a:t>
            </a:r>
          </a:p>
          <a:p>
            <a:r>
              <a:rPr lang="en-US" sz="1200" kern="1200" baseline="0" dirty="0">
                <a:solidFill>
                  <a:schemeClr val="tx1"/>
                </a:solidFill>
                <a:latin typeface="Arial" charset="0"/>
                <a:ea typeface="ＭＳ Ｐゴシック" pitchFamily="-107" charset="-128"/>
                <a:cs typeface="ＭＳ Ｐゴシック" pitchFamily="-107" charset="-128"/>
              </a:rPr>
              <a:t>used by all symmetric block ciphers. In general, a symmetric block cipher consists of</a:t>
            </a:r>
          </a:p>
          <a:p>
            <a:r>
              <a:rPr lang="en-US" sz="1200" kern="1200" baseline="0" dirty="0">
                <a:solidFill>
                  <a:schemeClr val="tx1"/>
                </a:solidFill>
                <a:latin typeface="Arial" charset="0"/>
                <a:ea typeface="ＭＳ Ｐゴシック" pitchFamily="-107" charset="-128"/>
                <a:cs typeface="ＭＳ Ｐゴシック" pitchFamily="-107" charset="-128"/>
              </a:rPr>
              <a:t>a sequence of rounds, with each round performing substitutions and permutations</a:t>
            </a:r>
          </a:p>
          <a:p>
            <a:r>
              <a:rPr lang="en-US" sz="1200" kern="1200" baseline="0" dirty="0">
                <a:solidFill>
                  <a:schemeClr val="tx1"/>
                </a:solidFill>
                <a:latin typeface="Arial" charset="0"/>
                <a:ea typeface="ＭＳ Ｐゴシック" pitchFamily="-107" charset="-128"/>
                <a:cs typeface="ＭＳ Ｐゴシック" pitchFamily="-107" charset="-128"/>
              </a:rPr>
              <a:t>conditioned by a secret key value. The exact realization of a symmetric block cipher</a:t>
            </a:r>
          </a:p>
          <a:p>
            <a:r>
              <a:rPr lang="en-US" sz="1200" kern="1200" baseline="0" dirty="0">
                <a:solidFill>
                  <a:schemeClr val="tx1"/>
                </a:solidFill>
                <a:latin typeface="Arial" charset="0"/>
                <a:ea typeface="ＭＳ Ｐゴシック" pitchFamily="-107" charset="-128"/>
                <a:cs typeface="ＭＳ Ｐゴシック" pitchFamily="-107" charset="-128"/>
              </a:rPr>
              <a:t>depends on the choice of the following parameters and design features.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Block size:  Larger block sizes mean greater security (all other things being</a:t>
            </a:r>
          </a:p>
          <a:p>
            <a:r>
              <a:rPr lang="en-US" sz="1200" kern="1200" baseline="0" dirty="0">
                <a:solidFill>
                  <a:schemeClr val="tx1"/>
                </a:solidFill>
                <a:latin typeface="Arial" charset="0"/>
                <a:ea typeface="ＭＳ Ｐゴシック" pitchFamily="-107" charset="-128"/>
                <a:cs typeface="ＭＳ Ｐゴシック" pitchFamily="-107" charset="-128"/>
              </a:rPr>
              <a:t>equal) but reduced encryption/decryption speed. A block size of 128 bits is a</a:t>
            </a:r>
          </a:p>
          <a:p>
            <a:r>
              <a:rPr lang="en-US" sz="1200" kern="1200" baseline="0" dirty="0">
                <a:solidFill>
                  <a:schemeClr val="tx1"/>
                </a:solidFill>
                <a:latin typeface="Arial" charset="0"/>
                <a:ea typeface="ＭＳ Ｐゴシック" pitchFamily="-107" charset="-128"/>
                <a:cs typeface="ＭＳ Ｐゴシック" pitchFamily="-107" charset="-128"/>
              </a:rPr>
              <a:t>reasonable trade-off and is nearly universal among recent block cipher designs.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Key size:  Larger key size means greater security but may decrease encryption/</a:t>
            </a:r>
          </a:p>
          <a:p>
            <a:r>
              <a:rPr lang="en-US" sz="1200" kern="1200" baseline="0" dirty="0">
                <a:solidFill>
                  <a:schemeClr val="tx1"/>
                </a:solidFill>
                <a:latin typeface="Arial" charset="0"/>
                <a:ea typeface="ＭＳ Ｐゴシック" pitchFamily="-107" charset="-128"/>
                <a:cs typeface="ＭＳ Ｐゴシック" pitchFamily="-107" charset="-128"/>
              </a:rPr>
              <a:t>decryption speed. The most common key length in modern algorithms is 128 bits.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Number of rounds:  The essence of a symmetric block cipher is that a single</a:t>
            </a:r>
          </a:p>
          <a:p>
            <a:r>
              <a:rPr lang="en-US" sz="1200" kern="1200" baseline="0" dirty="0">
                <a:solidFill>
                  <a:schemeClr val="tx1"/>
                </a:solidFill>
                <a:latin typeface="Arial" charset="0"/>
                <a:ea typeface="ＭＳ Ｐゴシック" pitchFamily="-107" charset="-128"/>
                <a:cs typeface="ＭＳ Ｐゴシック" pitchFamily="-107" charset="-128"/>
              </a:rPr>
              <a:t>round offers inadequate security but that multiple rounds offer increasing</a:t>
            </a:r>
          </a:p>
          <a:p>
            <a:r>
              <a:rPr lang="en-US" sz="1200" kern="1200" baseline="0" dirty="0">
                <a:solidFill>
                  <a:schemeClr val="tx1"/>
                </a:solidFill>
                <a:latin typeface="Arial" charset="0"/>
                <a:ea typeface="ＭＳ Ｐゴシック" pitchFamily="-107" charset="-128"/>
                <a:cs typeface="ＭＳ Ｐゴシック" pitchFamily="-107" charset="-128"/>
              </a:rPr>
              <a:t>security. A typical size is from 10 to 16 rounds.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Subkey generation algorithm:  Greater complexity in this algorithm should</a:t>
            </a:r>
          </a:p>
          <a:p>
            <a:r>
              <a:rPr lang="en-US" sz="1200" kern="1200" baseline="0" dirty="0">
                <a:solidFill>
                  <a:schemeClr val="tx1"/>
                </a:solidFill>
                <a:latin typeface="Arial" charset="0"/>
                <a:ea typeface="ＭＳ Ｐゴシック" pitchFamily="-107" charset="-128"/>
                <a:cs typeface="ＭＳ Ｐゴシック" pitchFamily="-107" charset="-128"/>
              </a:rPr>
              <a:t>lead to greater difficulty of cryptanalysis.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Round function:  Again, greater complexity generally means greater resistance</a:t>
            </a:r>
          </a:p>
          <a:p>
            <a:r>
              <a:rPr lang="en-US" sz="1200" kern="1200" baseline="0" dirty="0">
                <a:solidFill>
                  <a:schemeClr val="tx1"/>
                </a:solidFill>
                <a:latin typeface="Arial" charset="0"/>
                <a:ea typeface="ＭＳ Ｐゴシック" pitchFamily="-107" charset="-128"/>
                <a:cs typeface="ＭＳ Ｐゴシック" pitchFamily="-107" charset="-128"/>
              </a:rPr>
              <a:t>to cryptanalysis.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There are two other considerations in the design of a symmetric block cipher: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Fast software encryption/decryption:  In many cases, encryption is embedded</a:t>
            </a:r>
          </a:p>
          <a:p>
            <a:r>
              <a:rPr lang="en-US" sz="1200" kern="1200" baseline="0" dirty="0">
                <a:solidFill>
                  <a:schemeClr val="tx1"/>
                </a:solidFill>
                <a:latin typeface="Arial" charset="0"/>
                <a:ea typeface="ＭＳ Ｐゴシック" pitchFamily="-107" charset="-128"/>
                <a:cs typeface="ＭＳ Ｐゴシック" pitchFamily="-107" charset="-128"/>
              </a:rPr>
              <a:t>in applications or utility functions in such a way as to preclude a hardware</a:t>
            </a:r>
          </a:p>
          <a:p>
            <a:r>
              <a:rPr lang="en-US" sz="1200" kern="1200" baseline="0" dirty="0">
                <a:solidFill>
                  <a:schemeClr val="tx1"/>
                </a:solidFill>
                <a:latin typeface="Arial" charset="0"/>
                <a:ea typeface="ＭＳ Ｐゴシック" pitchFamily="-107" charset="-128"/>
                <a:cs typeface="ＭＳ Ｐゴシック" pitchFamily="-107" charset="-128"/>
              </a:rPr>
              <a:t>implementation. Accordingly, the speed of execution of the algorithm</a:t>
            </a:r>
          </a:p>
          <a:p>
            <a:r>
              <a:rPr lang="en-US" sz="1200" kern="1200" baseline="0" dirty="0">
                <a:solidFill>
                  <a:schemeClr val="tx1"/>
                </a:solidFill>
                <a:latin typeface="Arial" charset="0"/>
                <a:ea typeface="ＭＳ Ｐゴシック" pitchFamily="-107" charset="-128"/>
                <a:cs typeface="ＭＳ Ｐゴシック" pitchFamily="-107" charset="-128"/>
              </a:rPr>
              <a:t>becomes a concern.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Ease of analysis:  Although we would like to make our algorithm as difficult as</a:t>
            </a:r>
          </a:p>
          <a:p>
            <a:r>
              <a:rPr lang="en-US" sz="1200" kern="1200" baseline="0" dirty="0">
                <a:solidFill>
                  <a:schemeClr val="tx1"/>
                </a:solidFill>
                <a:latin typeface="Arial" charset="0"/>
                <a:ea typeface="ＭＳ Ｐゴシック" pitchFamily="-107" charset="-128"/>
                <a:cs typeface="ＭＳ Ｐゴシック" pitchFamily="-107" charset="-128"/>
              </a:rPr>
              <a:t>possible to cryptanalyze, there is great benefit in making the algorithm easy to</a:t>
            </a:r>
          </a:p>
          <a:p>
            <a:r>
              <a:rPr lang="en-US" sz="1200" kern="1200" baseline="0" dirty="0">
                <a:solidFill>
                  <a:schemeClr val="tx1"/>
                </a:solidFill>
                <a:latin typeface="Arial" charset="0"/>
                <a:ea typeface="ＭＳ Ｐゴシック" pitchFamily="-107" charset="-128"/>
                <a:cs typeface="ＭＳ Ｐゴシック" pitchFamily="-107" charset="-128"/>
              </a:rPr>
              <a:t>analyze. That is, if the algorithm can be concisely and clearly explained, it is</a:t>
            </a:r>
          </a:p>
          <a:p>
            <a:r>
              <a:rPr lang="en-US" sz="1200" kern="1200" baseline="0" dirty="0">
                <a:solidFill>
                  <a:schemeClr val="tx1"/>
                </a:solidFill>
                <a:latin typeface="Arial" charset="0"/>
                <a:ea typeface="ＭＳ Ｐゴシック" pitchFamily="-107" charset="-128"/>
                <a:cs typeface="ＭＳ Ｐゴシック" pitchFamily="-107" charset="-128"/>
              </a:rPr>
              <a:t>easier to analyze that algorithm for cryptanalytic vulnerabilities and therefore</a:t>
            </a:r>
          </a:p>
          <a:p>
            <a:r>
              <a:rPr lang="en-US" sz="1200" kern="1200" baseline="0" dirty="0">
                <a:solidFill>
                  <a:schemeClr val="tx1"/>
                </a:solidFill>
                <a:latin typeface="Arial" charset="0"/>
                <a:ea typeface="ＭＳ Ｐゴシック" pitchFamily="-107" charset="-128"/>
                <a:cs typeface="ＭＳ Ｐゴシック" pitchFamily="-107" charset="-128"/>
              </a:rPr>
              <a:t>develop a higher level of assurance as to its strength. DES, for example, does</a:t>
            </a:r>
          </a:p>
          <a:p>
            <a:r>
              <a:rPr lang="en-US" sz="1200" kern="1200" baseline="0" dirty="0">
                <a:solidFill>
                  <a:schemeClr val="tx1"/>
                </a:solidFill>
                <a:latin typeface="Arial" charset="0"/>
                <a:ea typeface="ＭＳ Ｐゴシック" pitchFamily="-107" charset="-128"/>
                <a:cs typeface="ＭＳ Ｐゴシック" pitchFamily="-107" charset="-128"/>
              </a:rPr>
              <a:t>not have an easily analyzed functionality.</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The most commonly used symmetric encryption algorithms are block ciphers.</a:t>
            </a:r>
          </a:p>
          <a:p>
            <a:r>
              <a:rPr lang="en-US" sz="1200" kern="1200" baseline="0" dirty="0">
                <a:solidFill>
                  <a:schemeClr val="tx1"/>
                </a:solidFill>
                <a:latin typeface="Arial" charset="0"/>
                <a:ea typeface="ＭＳ Ｐゴシック" pitchFamily="-107" charset="-128"/>
                <a:cs typeface="ＭＳ Ｐゴシック" pitchFamily="-107" charset="-128"/>
              </a:rPr>
              <a:t>A block cipher  processes the plaintext input in fixed-sized blocks and produces a</a:t>
            </a:r>
          </a:p>
          <a:p>
            <a:r>
              <a:rPr lang="en-US" sz="1200" kern="1200" baseline="0" dirty="0">
                <a:solidFill>
                  <a:schemeClr val="tx1"/>
                </a:solidFill>
                <a:latin typeface="Arial" charset="0"/>
                <a:ea typeface="ＭＳ Ｐゴシック" pitchFamily="-107" charset="-128"/>
                <a:cs typeface="ＭＳ Ｐゴシック" pitchFamily="-107" charset="-128"/>
              </a:rPr>
              <a:t>block of ciphertext of equal size for each plaintext block. This section focuses on</a:t>
            </a:r>
          </a:p>
          <a:p>
            <a:r>
              <a:rPr lang="en-US" sz="1200" kern="1200" baseline="0" dirty="0">
                <a:solidFill>
                  <a:schemeClr val="tx1"/>
                </a:solidFill>
                <a:latin typeface="Arial" charset="0"/>
                <a:ea typeface="ＭＳ Ｐゴシック" pitchFamily="-107" charset="-128"/>
                <a:cs typeface="ＭＳ Ｐゴシック" pitchFamily="-107" charset="-128"/>
              </a:rPr>
              <a:t>the three most important symmetric block ciphers: the Data Encryption Standard</a:t>
            </a:r>
          </a:p>
          <a:p>
            <a:r>
              <a:rPr lang="en-US" sz="1200" kern="1200" baseline="0" dirty="0">
                <a:solidFill>
                  <a:schemeClr val="tx1"/>
                </a:solidFill>
                <a:latin typeface="Arial" charset="0"/>
                <a:ea typeface="ＭＳ Ｐゴシック" pitchFamily="-107" charset="-128"/>
                <a:cs typeface="ＭＳ Ｐゴシック" pitchFamily="-107" charset="-128"/>
              </a:rPr>
              <a:t>(DES), triple DES (3DES), and the Advanced Encryption Standard (AES).</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13</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8500FF-36F3-CF41-9E8C-E5D6555524FB}" type="slidenum">
              <a:rPr lang="en-AU">
                <a:latin typeface="Arial" pitchFamily="-84" charset="0"/>
              </a:rPr>
              <a:pPr/>
              <a:t>14</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most widely used encryption scheme is based on the Data Encryption Standard</a:t>
            </a:r>
          </a:p>
          <a:p>
            <a:r>
              <a:rPr lang="en-US" sz="1200" kern="1200" baseline="0" dirty="0">
                <a:solidFill>
                  <a:schemeClr val="tx1"/>
                </a:solidFill>
                <a:latin typeface="Arial" charset="0"/>
                <a:ea typeface="ＭＳ Ｐゴシック" pitchFamily="-107" charset="-128"/>
                <a:cs typeface="ＭＳ Ｐゴシック" pitchFamily="-107" charset="-128"/>
              </a:rPr>
              <a:t>(DES)  issued in 1977, as Federal Information Processing Standard 46 (FIPS 46) by</a:t>
            </a:r>
          </a:p>
          <a:p>
            <a:r>
              <a:rPr lang="en-US" sz="1200" kern="1200" baseline="0" dirty="0">
                <a:solidFill>
                  <a:schemeClr val="tx1"/>
                </a:solidFill>
                <a:latin typeface="Arial" charset="0"/>
                <a:ea typeface="ＭＳ Ｐゴシック" pitchFamily="-107" charset="-128"/>
                <a:cs typeface="ＭＳ Ｐゴシック" pitchFamily="-107" charset="-128"/>
              </a:rPr>
              <a:t>the National Bureau of Standards, now known as the National Institute of Standards</a:t>
            </a:r>
          </a:p>
          <a:p>
            <a:r>
              <a:rPr lang="en-US" sz="1200" kern="1200" baseline="0" dirty="0">
                <a:solidFill>
                  <a:schemeClr val="tx1"/>
                </a:solidFill>
                <a:latin typeface="Arial" charset="0"/>
                <a:ea typeface="ＭＳ Ｐゴシック" pitchFamily="-107" charset="-128"/>
                <a:cs typeface="ＭＳ Ｐゴシック" pitchFamily="-107" charset="-128"/>
              </a:rPr>
              <a:t>and Technology (NIST). The algorithm itself is referred to as the Data Encryption</a:t>
            </a:r>
          </a:p>
          <a:p>
            <a:r>
              <a:rPr lang="en-US" sz="1200" kern="1200" baseline="0" dirty="0">
                <a:solidFill>
                  <a:schemeClr val="tx1"/>
                </a:solidFill>
                <a:latin typeface="Arial" charset="0"/>
                <a:ea typeface="ＭＳ Ｐゴシック" pitchFamily="-107" charset="-128"/>
                <a:cs typeface="ＭＳ Ｐゴシック" pitchFamily="-107" charset="-128"/>
              </a:rPr>
              <a:t>Algorithm (DEA).</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CCAE5512-E29C-434C-87BC-7AAF26CDBCC1}" type="slidenum">
              <a:rPr lang="en-AU">
                <a:latin typeface="Arial" pitchFamily="-84" charset="0"/>
              </a:rPr>
              <a:pPr/>
              <a:t>15</a:t>
            </a:fld>
            <a:endParaRPr lang="en-AU" dirty="0">
              <a:latin typeface="Arial" pitchFamily="-84" charset="0"/>
            </a:endParaRPr>
          </a:p>
        </p:txBody>
      </p:sp>
      <p:sp>
        <p:nvSpPr>
          <p:cNvPr id="41987" name="Rectangle 1026"/>
          <p:cNvSpPr>
            <a:spLocks noGrp="1" noRot="1" noChangeAspect="1" noChangeArrowheads="1" noTextEdit="1"/>
          </p:cNvSpPr>
          <p:nvPr>
            <p:ph type="sldImg"/>
          </p:nvPr>
        </p:nvSpPr>
        <p:spPr>
          <a:ln/>
        </p:spPr>
      </p:sp>
      <p:sp>
        <p:nvSpPr>
          <p:cNvPr id="41988" name="Rectangle 1027"/>
          <p:cNvSpPr>
            <a:spLocks noGrp="1" noChangeArrowheads="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 The plaintext is 64 bits in length and the key is</a:t>
            </a:r>
          </a:p>
          <a:p>
            <a:r>
              <a:rPr lang="en-US" sz="1200" b="0" kern="1200" baseline="0" dirty="0">
                <a:solidFill>
                  <a:schemeClr val="tx1"/>
                </a:solidFill>
                <a:latin typeface="Arial" charset="0"/>
                <a:ea typeface="ＭＳ Ｐゴシック" pitchFamily="-107" charset="-128"/>
                <a:cs typeface="ＭＳ Ｐゴシック" pitchFamily="-107" charset="-128"/>
              </a:rPr>
              <a:t>56 bits in length; longer plaintext amounts are processed in 64-bit blocks. The DES</a:t>
            </a:r>
          </a:p>
          <a:p>
            <a:r>
              <a:rPr lang="en-US" sz="1200" b="0" kern="1200" baseline="0" dirty="0">
                <a:solidFill>
                  <a:schemeClr val="tx1"/>
                </a:solidFill>
                <a:latin typeface="Arial" charset="0"/>
                <a:ea typeface="ＭＳ Ｐゴシック" pitchFamily="-107" charset="-128"/>
                <a:cs typeface="ＭＳ Ｐゴシック" pitchFamily="-107" charset="-128"/>
              </a:rPr>
              <a:t>structure is a minor variation of the Feistel network shown in Figure 2.2. There are</a:t>
            </a:r>
          </a:p>
          <a:p>
            <a:r>
              <a:rPr lang="en-US" sz="1200" b="0" kern="1200" baseline="0" dirty="0">
                <a:solidFill>
                  <a:schemeClr val="tx1"/>
                </a:solidFill>
                <a:latin typeface="Arial" charset="0"/>
                <a:ea typeface="ＭＳ Ｐゴシック" pitchFamily="-107" charset="-128"/>
                <a:cs typeface="ＭＳ Ｐゴシック" pitchFamily="-107" charset="-128"/>
              </a:rPr>
              <a:t>16 rounds of processing. From the original 56-bit key, 16 subkeys are generated, one</a:t>
            </a:r>
          </a:p>
          <a:p>
            <a:r>
              <a:rPr lang="en-US" sz="1200" b="0" kern="1200" baseline="0" dirty="0">
                <a:solidFill>
                  <a:schemeClr val="tx1"/>
                </a:solidFill>
                <a:latin typeface="Arial" charset="0"/>
                <a:ea typeface="ＭＳ Ｐゴシック" pitchFamily="-107" charset="-128"/>
                <a:cs typeface="ＭＳ Ｐゴシック" pitchFamily="-107" charset="-128"/>
              </a:rPr>
              <a:t>of which is used for each round.</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The process of decryption with DES is essentially the same as the encryption</a:t>
            </a:r>
          </a:p>
          <a:p>
            <a:r>
              <a:rPr lang="en-US" sz="1200" b="0" kern="1200" baseline="0" dirty="0">
                <a:solidFill>
                  <a:schemeClr val="tx1"/>
                </a:solidFill>
                <a:latin typeface="Arial" charset="0"/>
                <a:ea typeface="ＭＳ Ｐゴシック" pitchFamily="-107" charset="-128"/>
                <a:cs typeface="ＭＳ Ｐゴシック" pitchFamily="-107" charset="-128"/>
              </a:rPr>
              <a:t>process. The rule is as follows: Use the ciphertext as input to the DES algorithm, but</a:t>
            </a:r>
          </a:p>
          <a:p>
            <a:r>
              <a:rPr lang="en-US" sz="1200" b="0" kern="1200" baseline="0" dirty="0">
                <a:solidFill>
                  <a:schemeClr val="tx1"/>
                </a:solidFill>
                <a:latin typeface="Arial" charset="0"/>
                <a:ea typeface="ＭＳ Ｐゴシック" pitchFamily="-107" charset="-128"/>
                <a:cs typeface="ＭＳ Ｐゴシック" pitchFamily="-107" charset="-128"/>
              </a:rPr>
              <a:t>use the subkeys K</a:t>
            </a:r>
            <a:r>
              <a:rPr lang="en-US" sz="1200" b="0" kern="1200" baseline="-25000" dirty="0">
                <a:solidFill>
                  <a:schemeClr val="tx1"/>
                </a:solidFill>
                <a:latin typeface="Arial" charset="0"/>
                <a:ea typeface="ＭＳ Ｐゴシック" pitchFamily="-107" charset="-128"/>
                <a:cs typeface="ＭＳ Ｐゴシック" pitchFamily="-107" charset="-128"/>
              </a:rPr>
              <a:t>i</a:t>
            </a:r>
            <a:r>
              <a:rPr lang="en-US" sz="1200" b="0" kern="1200" baseline="0" dirty="0">
                <a:solidFill>
                  <a:schemeClr val="tx1"/>
                </a:solidFill>
                <a:latin typeface="Arial" charset="0"/>
                <a:ea typeface="ＭＳ Ｐゴシック" pitchFamily="-107" charset="-128"/>
                <a:cs typeface="ＭＳ Ｐゴシック" pitchFamily="-107" charset="-128"/>
              </a:rPr>
              <a:t>  in reverse order. That is, use K</a:t>
            </a:r>
            <a:r>
              <a:rPr lang="en-US" sz="1200" b="0" kern="1200" baseline="-25000" dirty="0">
                <a:solidFill>
                  <a:schemeClr val="tx1"/>
                </a:solidFill>
                <a:latin typeface="Arial" charset="0"/>
                <a:ea typeface="ＭＳ Ｐゴシック" pitchFamily="-107" charset="-128"/>
                <a:cs typeface="ＭＳ Ｐゴシック" pitchFamily="-107" charset="-128"/>
              </a:rPr>
              <a:t>16</a:t>
            </a:r>
            <a:r>
              <a:rPr lang="en-US" sz="1200" b="0" kern="1200" baseline="0" dirty="0">
                <a:solidFill>
                  <a:schemeClr val="tx1"/>
                </a:solidFill>
                <a:latin typeface="Arial" charset="0"/>
                <a:ea typeface="ＭＳ Ｐゴシック" pitchFamily="-107" charset="-128"/>
                <a:cs typeface="ＭＳ Ｐゴシック" pitchFamily="-107" charset="-128"/>
              </a:rPr>
              <a:t>  on the first iteration, K</a:t>
            </a:r>
            <a:r>
              <a:rPr lang="en-US" sz="1200" b="0" kern="1200" baseline="-25000" dirty="0">
                <a:solidFill>
                  <a:schemeClr val="tx1"/>
                </a:solidFill>
                <a:latin typeface="Arial" charset="0"/>
                <a:ea typeface="ＭＳ Ｐゴシック" pitchFamily="-107" charset="-128"/>
                <a:cs typeface="ＭＳ Ｐゴシック" pitchFamily="-107" charset="-128"/>
              </a:rPr>
              <a:t>15</a:t>
            </a:r>
            <a:r>
              <a:rPr lang="en-US" sz="1200" b="0" kern="1200" baseline="0" dirty="0">
                <a:solidFill>
                  <a:schemeClr val="tx1"/>
                </a:solidFill>
                <a:latin typeface="Arial" charset="0"/>
                <a:ea typeface="ＭＳ Ｐゴシック" pitchFamily="-107" charset="-128"/>
                <a:cs typeface="ＭＳ Ｐゴシック" pitchFamily="-107" charset="-128"/>
              </a:rPr>
              <a:t>  on the</a:t>
            </a:r>
          </a:p>
          <a:p>
            <a:r>
              <a:rPr lang="en-US" sz="1200" b="0" kern="1200" baseline="0" dirty="0">
                <a:solidFill>
                  <a:schemeClr val="tx1"/>
                </a:solidFill>
                <a:latin typeface="Arial" charset="0"/>
                <a:ea typeface="ＭＳ Ｐゴシック" pitchFamily="-107" charset="-128"/>
                <a:cs typeface="ＭＳ Ｐゴシック" pitchFamily="-107" charset="-128"/>
              </a:rPr>
              <a:t>second iteration, and so on until K</a:t>
            </a:r>
            <a:r>
              <a:rPr lang="en-US" sz="1200" b="0" kern="1200" baseline="-25000" dirty="0">
                <a:solidFill>
                  <a:schemeClr val="tx1"/>
                </a:solidFill>
                <a:latin typeface="Arial" charset="0"/>
                <a:ea typeface="ＭＳ Ｐゴシック" pitchFamily="-107" charset="-128"/>
                <a:cs typeface="ＭＳ Ｐゴシック" pitchFamily="-107" charset="-128"/>
              </a:rPr>
              <a:t>1</a:t>
            </a:r>
            <a:r>
              <a:rPr lang="en-US" sz="1200" b="0" kern="1200" baseline="0" dirty="0">
                <a:solidFill>
                  <a:schemeClr val="tx1"/>
                </a:solidFill>
                <a:latin typeface="Arial" charset="0"/>
                <a:ea typeface="ＭＳ Ｐゴシック" pitchFamily="-107" charset="-128"/>
                <a:cs typeface="ＭＳ Ｐゴシック" pitchFamily="-107" charset="-128"/>
              </a:rPr>
              <a:t>  is used on the 16th and last iteration.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Concerns about the strength of DES fall into two categories:</a:t>
            </a:r>
          </a:p>
          <a:p>
            <a:r>
              <a:rPr lang="en-US" sz="1200" kern="1200" baseline="0" dirty="0">
                <a:solidFill>
                  <a:schemeClr val="tx1"/>
                </a:solidFill>
                <a:latin typeface="Arial" charset="0"/>
                <a:ea typeface="ＭＳ Ｐゴシック" pitchFamily="-107" charset="-128"/>
                <a:cs typeface="ＭＳ Ｐゴシック" pitchFamily="-107" charset="-128"/>
              </a:rPr>
              <a:t>concerns about the algorithm itself and concerns about the use of a 56-bit key.</a:t>
            </a:r>
          </a:p>
          <a:p>
            <a:r>
              <a:rPr lang="en-US" sz="1200" kern="1200" baseline="0" dirty="0">
                <a:solidFill>
                  <a:schemeClr val="tx1"/>
                </a:solidFill>
                <a:latin typeface="Arial" charset="0"/>
                <a:ea typeface="ＭＳ Ｐゴシック" pitchFamily="-107" charset="-128"/>
                <a:cs typeface="ＭＳ Ｐゴシック" pitchFamily="-107" charset="-128"/>
              </a:rPr>
              <a:t>The first concern refers to the possibility that cryptanalysis is possible by exploiting</a:t>
            </a:r>
          </a:p>
          <a:p>
            <a:r>
              <a:rPr lang="en-US" sz="1200" kern="1200" baseline="0" dirty="0">
                <a:solidFill>
                  <a:schemeClr val="tx1"/>
                </a:solidFill>
                <a:latin typeface="Arial" charset="0"/>
                <a:ea typeface="ＭＳ Ｐゴシック" pitchFamily="-107" charset="-128"/>
                <a:cs typeface="ＭＳ Ｐゴシック" pitchFamily="-107" charset="-128"/>
              </a:rPr>
              <a:t>the characteristics of the DES algorithm. Over the years, there have been numerous</a:t>
            </a:r>
          </a:p>
          <a:p>
            <a:r>
              <a:rPr lang="en-US" sz="1200" kern="1200" baseline="0" dirty="0">
                <a:solidFill>
                  <a:schemeClr val="tx1"/>
                </a:solidFill>
                <a:latin typeface="Arial" charset="0"/>
                <a:ea typeface="ＭＳ Ｐゴシック" pitchFamily="-107" charset="-128"/>
                <a:cs typeface="ＭＳ Ｐゴシック" pitchFamily="-107" charset="-128"/>
              </a:rPr>
              <a:t>attempts to find and exploit weaknesses in the algorithm, making DES the most studied</a:t>
            </a:r>
          </a:p>
          <a:p>
            <a:r>
              <a:rPr lang="en-US" sz="1200" kern="1200" baseline="0" dirty="0">
                <a:solidFill>
                  <a:schemeClr val="tx1"/>
                </a:solidFill>
                <a:latin typeface="Arial" charset="0"/>
                <a:ea typeface="ＭＳ Ｐゴシック" pitchFamily="-107" charset="-128"/>
                <a:cs typeface="ＭＳ Ｐゴシック" pitchFamily="-107" charset="-128"/>
              </a:rPr>
              <a:t>encryption algorithm in existence. Despite numerous approaches, no one</a:t>
            </a:r>
          </a:p>
          <a:p>
            <a:r>
              <a:rPr lang="en-US" sz="1200" kern="1200" baseline="0" dirty="0">
                <a:solidFill>
                  <a:schemeClr val="tx1"/>
                </a:solidFill>
                <a:latin typeface="Arial" charset="0"/>
                <a:ea typeface="ＭＳ Ｐゴシック" pitchFamily="-107" charset="-128"/>
                <a:cs typeface="ＭＳ Ｐゴシック" pitchFamily="-107" charset="-128"/>
              </a:rPr>
              <a:t>has so far succeeded in discovering a fatal weakness in DES.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 more serious concern is key length. With a key length of 56 bits, there are</a:t>
            </a:r>
          </a:p>
          <a:p>
            <a:r>
              <a:rPr lang="en-US" sz="1200" kern="1200" baseline="0" dirty="0">
                <a:solidFill>
                  <a:schemeClr val="tx1"/>
                </a:solidFill>
                <a:latin typeface="Arial" charset="0"/>
                <a:ea typeface="ＭＳ Ｐゴシック" pitchFamily="-107" charset="-128"/>
                <a:cs typeface="ＭＳ Ｐゴシック" pitchFamily="-107" charset="-128"/>
              </a:rPr>
              <a:t>2</a:t>
            </a:r>
            <a:r>
              <a:rPr lang="en-US" sz="1200" kern="1200" baseline="30000" dirty="0">
                <a:solidFill>
                  <a:schemeClr val="tx1"/>
                </a:solidFill>
                <a:latin typeface="Arial" charset="0"/>
                <a:ea typeface="ＭＳ Ｐゴシック" pitchFamily="-107" charset="-128"/>
                <a:cs typeface="ＭＳ Ｐゴシック" pitchFamily="-107" charset="-128"/>
              </a:rPr>
              <a:t>56</a:t>
            </a:r>
            <a:r>
              <a:rPr lang="en-US" sz="1200" kern="1200" baseline="0" dirty="0">
                <a:solidFill>
                  <a:schemeClr val="tx1"/>
                </a:solidFill>
                <a:latin typeface="Arial" charset="0"/>
                <a:ea typeface="ＭＳ Ｐゴシック" pitchFamily="-107" charset="-128"/>
                <a:cs typeface="ＭＳ Ｐゴシック" pitchFamily="-107" charset="-128"/>
              </a:rPr>
              <a:t>  possible keys, which is approximately 7.2 *  10</a:t>
            </a:r>
            <a:r>
              <a:rPr lang="en-US" sz="1200" kern="1200" baseline="30000" dirty="0">
                <a:solidFill>
                  <a:schemeClr val="tx1"/>
                </a:solidFill>
                <a:latin typeface="Arial" charset="0"/>
                <a:ea typeface="ＭＳ Ｐゴシック" pitchFamily="-107" charset="-128"/>
                <a:cs typeface="ＭＳ Ｐゴシック" pitchFamily="-107" charset="-128"/>
              </a:rPr>
              <a:t>16</a:t>
            </a:r>
            <a:r>
              <a:rPr lang="en-US" sz="1200" kern="1200" baseline="0" dirty="0">
                <a:solidFill>
                  <a:schemeClr val="tx1"/>
                </a:solidFill>
                <a:latin typeface="Arial" charset="0"/>
                <a:ea typeface="ＭＳ Ｐゴシック" pitchFamily="-107" charset="-128"/>
                <a:cs typeface="ＭＳ Ｐゴシック" pitchFamily="-107" charset="-128"/>
              </a:rPr>
              <a:t>  keys. Thus, on the face of it,</a:t>
            </a:r>
          </a:p>
          <a:p>
            <a:r>
              <a:rPr lang="en-US" sz="1200" kern="1200" baseline="0" dirty="0">
                <a:solidFill>
                  <a:schemeClr val="tx1"/>
                </a:solidFill>
                <a:latin typeface="Arial" charset="0"/>
                <a:ea typeface="ＭＳ Ｐゴシック" pitchFamily="-107" charset="-128"/>
                <a:cs typeface="ＭＳ Ｐゴシック" pitchFamily="-107" charset="-128"/>
              </a:rPr>
              <a:t>a brute-force attack appears impractical. Assuming that on average half the key</a:t>
            </a:r>
          </a:p>
          <a:p>
            <a:r>
              <a:rPr lang="en-US" sz="1200" kern="1200" baseline="0" dirty="0">
                <a:solidFill>
                  <a:schemeClr val="tx1"/>
                </a:solidFill>
                <a:latin typeface="Arial" charset="0"/>
                <a:ea typeface="ＭＳ Ｐゴシック" pitchFamily="-107" charset="-128"/>
                <a:cs typeface="ＭＳ Ｐゴシック" pitchFamily="-107" charset="-128"/>
              </a:rPr>
              <a:t>space has to be searched, a single machine performing one DES encryption per</a:t>
            </a:r>
          </a:p>
          <a:p>
            <a:r>
              <a:rPr lang="en-US" sz="1200" kern="1200" baseline="0" dirty="0">
                <a:solidFill>
                  <a:schemeClr val="tx1"/>
                </a:solidFill>
                <a:latin typeface="Arial" charset="0"/>
                <a:ea typeface="ＭＳ Ｐゴシック" pitchFamily="-107" charset="-128"/>
                <a:cs typeface="ＭＳ Ｐゴシック" pitchFamily="-107" charset="-128"/>
              </a:rPr>
              <a:t>microsecond would take more than a thousand years to break the cipher.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However, the assumption of one encryption per microsecond is overly</a:t>
            </a:r>
          </a:p>
          <a:p>
            <a:r>
              <a:rPr lang="en-US" sz="1200" kern="1200" baseline="0" dirty="0">
                <a:solidFill>
                  <a:schemeClr val="tx1"/>
                </a:solidFill>
                <a:latin typeface="Arial" charset="0"/>
                <a:ea typeface="ＭＳ Ｐゴシック" pitchFamily="-107" charset="-128"/>
                <a:cs typeface="ＭＳ Ｐゴシック" pitchFamily="-107" charset="-128"/>
              </a:rPr>
              <a:t>conservative. DES finally and definitively proved insecure in July 1998, when the</a:t>
            </a:r>
          </a:p>
          <a:p>
            <a:r>
              <a:rPr lang="en-US" sz="1200" kern="1200" baseline="0" dirty="0">
                <a:solidFill>
                  <a:schemeClr val="tx1"/>
                </a:solidFill>
                <a:latin typeface="Arial" charset="0"/>
                <a:ea typeface="ＭＳ Ｐゴシック" pitchFamily="-107" charset="-128"/>
                <a:cs typeface="ＭＳ Ｐゴシック" pitchFamily="-107" charset="-128"/>
              </a:rPr>
              <a:t>Electronic Frontier Foundation (EFF) announced that it had broken a DES encryption</a:t>
            </a:r>
          </a:p>
          <a:p>
            <a:r>
              <a:rPr lang="en-US" sz="1200" kern="1200" baseline="0" dirty="0">
                <a:solidFill>
                  <a:schemeClr val="tx1"/>
                </a:solidFill>
                <a:latin typeface="Arial" charset="0"/>
                <a:ea typeface="ＭＳ Ｐゴシック" pitchFamily="-107" charset="-128"/>
                <a:cs typeface="ＭＳ Ｐゴシック" pitchFamily="-107" charset="-128"/>
              </a:rPr>
              <a:t>using a special-purpose “DES cracker” machine that was built for less than</a:t>
            </a:r>
          </a:p>
          <a:p>
            <a:r>
              <a:rPr lang="en-US" sz="1200" kern="1200" baseline="0" dirty="0">
                <a:solidFill>
                  <a:schemeClr val="tx1"/>
                </a:solidFill>
                <a:latin typeface="Arial" charset="0"/>
                <a:ea typeface="ＭＳ Ｐゴシック" pitchFamily="-107" charset="-128"/>
                <a:cs typeface="ＭＳ Ｐゴシック" pitchFamily="-107" charset="-128"/>
              </a:rPr>
              <a:t>$250,000. The attack took less than three days. The EFF has published a detailed</a:t>
            </a:r>
          </a:p>
          <a:p>
            <a:r>
              <a:rPr lang="en-US" sz="1200" kern="1200" baseline="0" dirty="0">
                <a:solidFill>
                  <a:schemeClr val="tx1"/>
                </a:solidFill>
                <a:latin typeface="Arial" charset="0"/>
                <a:ea typeface="ＭＳ Ｐゴシック" pitchFamily="-107" charset="-128"/>
                <a:cs typeface="ＭＳ Ｐゴシック" pitchFamily="-107" charset="-128"/>
              </a:rPr>
              <a:t>description of the machine, enabling others to build their own cracker [EFF98].</a:t>
            </a:r>
          </a:p>
          <a:p>
            <a:r>
              <a:rPr lang="en-US" sz="1200" kern="1200" baseline="0" dirty="0">
                <a:solidFill>
                  <a:schemeClr val="tx1"/>
                </a:solidFill>
                <a:latin typeface="Arial" charset="0"/>
                <a:ea typeface="ＭＳ Ｐゴシック" pitchFamily="-107" charset="-128"/>
                <a:cs typeface="ＭＳ Ｐゴシック" pitchFamily="-107" charset="-128"/>
              </a:rPr>
              <a:t>And, of course, hardware prices will continue to drop as speeds increase, making</a:t>
            </a:r>
          </a:p>
          <a:p>
            <a:r>
              <a:rPr lang="en-US" sz="1200" kern="1200" baseline="0" dirty="0">
                <a:solidFill>
                  <a:schemeClr val="tx1"/>
                </a:solidFill>
                <a:latin typeface="Arial" charset="0"/>
                <a:ea typeface="ＭＳ Ｐゴシック" pitchFamily="-107" charset="-128"/>
                <a:cs typeface="ＭＳ Ｐゴシック" pitchFamily="-107" charset="-128"/>
              </a:rPr>
              <a:t>DES virtually worthless.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With current technology, it is not even necessary to use special, purpose-built</a:t>
            </a:r>
          </a:p>
          <a:p>
            <a:r>
              <a:rPr lang="en-US" sz="1200" kern="1200" baseline="0" dirty="0">
                <a:solidFill>
                  <a:schemeClr val="tx1"/>
                </a:solidFill>
                <a:latin typeface="Arial" charset="0"/>
                <a:ea typeface="ＭＳ Ｐゴシック" pitchFamily="-107" charset="-128"/>
                <a:cs typeface="ＭＳ Ｐゴシック" pitchFamily="-107" charset="-128"/>
              </a:rPr>
              <a:t>hardware. Rather, the speed of commercial, off-the-shelf processors threaten the</a:t>
            </a:r>
          </a:p>
          <a:p>
            <a:r>
              <a:rPr lang="en-US" sz="1200" kern="1200" baseline="0" dirty="0">
                <a:solidFill>
                  <a:schemeClr val="tx1"/>
                </a:solidFill>
                <a:latin typeface="Arial" charset="0"/>
                <a:ea typeface="ＭＳ Ｐゴシック" pitchFamily="-107" charset="-128"/>
                <a:cs typeface="ＭＳ Ｐゴシック" pitchFamily="-107" charset="-128"/>
              </a:rPr>
              <a:t> security of DES. A paper from Seagate Technology [SEAG08] suggests that a rate</a:t>
            </a:r>
          </a:p>
          <a:p>
            <a:r>
              <a:rPr lang="en-US" sz="1200" kern="1200" baseline="0" dirty="0">
                <a:solidFill>
                  <a:schemeClr val="tx1"/>
                </a:solidFill>
                <a:latin typeface="Arial" charset="0"/>
                <a:ea typeface="ＭＳ Ｐゴシック" pitchFamily="-107" charset="-128"/>
                <a:cs typeface="ＭＳ Ｐゴシック" pitchFamily="-107" charset="-128"/>
              </a:rPr>
              <a:t>of one billion (10</a:t>
            </a:r>
            <a:r>
              <a:rPr lang="en-US" sz="1200" kern="1200" baseline="30000" dirty="0">
                <a:solidFill>
                  <a:schemeClr val="tx1"/>
                </a:solidFill>
                <a:latin typeface="Arial" charset="0"/>
                <a:ea typeface="ＭＳ Ｐゴシック" pitchFamily="-107" charset="-128"/>
                <a:cs typeface="ＭＳ Ｐゴシック" pitchFamily="-107" charset="-128"/>
              </a:rPr>
              <a:t>9</a:t>
            </a:r>
            <a:r>
              <a:rPr lang="en-US" sz="1200" kern="1200" baseline="0" dirty="0">
                <a:solidFill>
                  <a:schemeClr val="tx1"/>
                </a:solidFill>
                <a:latin typeface="Arial" charset="0"/>
                <a:ea typeface="ＭＳ Ｐゴシック" pitchFamily="-107" charset="-128"/>
                <a:cs typeface="ＭＳ Ｐゴシック" pitchFamily="-107" charset="-128"/>
              </a:rPr>
              <a:t> ) key combinations per second is reasonable for today’s multicore</a:t>
            </a:r>
          </a:p>
          <a:p>
            <a:r>
              <a:rPr lang="en-US" sz="1200" kern="1200" baseline="0" dirty="0">
                <a:solidFill>
                  <a:schemeClr val="tx1"/>
                </a:solidFill>
                <a:latin typeface="Arial" charset="0"/>
                <a:ea typeface="ＭＳ Ｐゴシック" pitchFamily="-107" charset="-128"/>
                <a:cs typeface="ＭＳ Ｐゴシック" pitchFamily="-107" charset="-128"/>
              </a:rPr>
              <a:t>computers. Recent offerings confirm this. Both Intel and AMD now offer hardware based</a:t>
            </a:r>
          </a:p>
          <a:p>
            <a:r>
              <a:rPr lang="en-US" sz="1200" kern="1200" baseline="0" dirty="0">
                <a:solidFill>
                  <a:schemeClr val="tx1"/>
                </a:solidFill>
                <a:latin typeface="Arial" charset="0"/>
                <a:ea typeface="ＭＳ Ｐゴシック" pitchFamily="-107" charset="-128"/>
                <a:cs typeface="ＭＳ Ｐゴシック" pitchFamily="-107" charset="-128"/>
              </a:rPr>
              <a:t>instructions to accelerate the use of AES. Tests run on a contemporary multicore</a:t>
            </a:r>
          </a:p>
          <a:p>
            <a:r>
              <a:rPr lang="en-US" sz="1200" kern="1200" baseline="0" dirty="0">
                <a:solidFill>
                  <a:schemeClr val="tx1"/>
                </a:solidFill>
                <a:latin typeface="Arial" charset="0"/>
                <a:ea typeface="ＭＳ Ｐゴシック" pitchFamily="-107" charset="-128"/>
                <a:cs typeface="ＭＳ Ｐゴシック" pitchFamily="-107" charset="-128"/>
              </a:rPr>
              <a:t>Intel machine resulted in an encryption rate of about half a billion [BASU12].</a:t>
            </a:r>
          </a:p>
          <a:p>
            <a:r>
              <a:rPr lang="en-US" sz="1200" kern="1200" baseline="0" dirty="0">
                <a:solidFill>
                  <a:schemeClr val="tx1"/>
                </a:solidFill>
                <a:latin typeface="Arial" charset="0"/>
                <a:ea typeface="ＭＳ Ｐゴシック" pitchFamily="-107" charset="-128"/>
                <a:cs typeface="ＭＳ Ｐゴシック" pitchFamily="-107" charset="-128"/>
              </a:rPr>
              <a:t>Another recent analysis suggests that with contemporary supercomputer technology,</a:t>
            </a:r>
          </a:p>
          <a:p>
            <a:r>
              <a:rPr lang="en-US" sz="1200" kern="1200" baseline="0" dirty="0">
                <a:solidFill>
                  <a:schemeClr val="tx1"/>
                </a:solidFill>
                <a:latin typeface="Arial" charset="0"/>
                <a:ea typeface="ＭＳ Ｐゴシック" pitchFamily="-107" charset="-128"/>
                <a:cs typeface="ＭＳ Ｐゴシック" pitchFamily="-107" charset="-128"/>
              </a:rPr>
              <a:t>a rate of 10</a:t>
            </a:r>
            <a:r>
              <a:rPr lang="en-US" sz="1200" kern="1200" baseline="30000" dirty="0">
                <a:solidFill>
                  <a:schemeClr val="tx1"/>
                </a:solidFill>
                <a:latin typeface="Arial" charset="0"/>
                <a:ea typeface="ＭＳ Ｐゴシック" pitchFamily="-107" charset="-128"/>
                <a:cs typeface="ＭＳ Ｐゴシック" pitchFamily="-107" charset="-128"/>
              </a:rPr>
              <a:t>13</a:t>
            </a:r>
            <a:r>
              <a:rPr lang="en-US" sz="1200" kern="1200" baseline="0" dirty="0">
                <a:solidFill>
                  <a:schemeClr val="tx1"/>
                </a:solidFill>
                <a:latin typeface="Arial" charset="0"/>
                <a:ea typeface="ＭＳ Ｐゴシック" pitchFamily="-107" charset="-128"/>
                <a:cs typeface="ＭＳ Ｐゴシック" pitchFamily="-107" charset="-128"/>
              </a:rPr>
              <a:t>  encryptions/s is reasonable [AROR12].</a:t>
            </a:r>
            <a:endParaRPr lang="en-US" b="0" dirty="0">
              <a:latin typeface="Arial" pitchFamily="-84" charset="0"/>
              <a:ea typeface="Arial" pitchFamily="-84" charset="0"/>
              <a:cs typeface="Arial" pitchFamily="-8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36CF24-04BB-48DA-9D9A-D0C1A9690479}" type="slidenum">
              <a:rPr lang="en-US"/>
              <a:pPr/>
              <a:t>16</a:t>
            </a:fld>
            <a:endParaRPr lang="en-US"/>
          </a:p>
        </p:txBody>
      </p:sp>
      <p:sp>
        <p:nvSpPr>
          <p:cNvPr id="260098" name="Rectangle 1026"/>
          <p:cNvSpPr>
            <a:spLocks noGrp="1" noRot="1" noChangeAspect="1" noChangeArrowheads="1" noTextEdit="1"/>
          </p:cNvSpPr>
          <p:nvPr>
            <p:ph type="sldImg"/>
          </p:nvPr>
        </p:nvSpPr>
        <p:spPr>
          <a:ln/>
        </p:spPr>
      </p:sp>
      <p:sp>
        <p:nvSpPr>
          <p:cNvPr id="26009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075906-1D6C-4C94-AF91-0F50EF399D88}" type="slidenum">
              <a:rPr lang="en-US"/>
              <a:pPr/>
              <a:t>17</a:t>
            </a:fld>
            <a:endParaRPr lang="en-US"/>
          </a:p>
        </p:txBody>
      </p:sp>
      <p:sp>
        <p:nvSpPr>
          <p:cNvPr id="261122" name="Rectangle 1026"/>
          <p:cNvSpPr>
            <a:spLocks noGrp="1" noRot="1" noChangeAspect="1" noChangeArrowheads="1" noTextEdit="1"/>
          </p:cNvSpPr>
          <p:nvPr>
            <p:ph type="sldImg"/>
          </p:nvPr>
        </p:nvSpPr>
        <p:spPr>
          <a:ln/>
        </p:spPr>
      </p:sp>
      <p:sp>
        <p:nvSpPr>
          <p:cNvPr id="26112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811BA-560C-4821-BA98-97FF9EE1C25E}" type="slidenum">
              <a:rPr lang="en-US"/>
              <a:pPr/>
              <a:t>18</a:t>
            </a:fld>
            <a:endParaRPr lang="en-US"/>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D31C62-5534-4960-B17F-DBDCB5FA8373}" type="slidenum">
              <a:rPr lang="en-US"/>
              <a:pPr/>
              <a:t>19</a:t>
            </a:fld>
            <a:endParaRPr lang="en-US"/>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385AA-4C55-40CD-90DD-F7E664A4C640}" type="slidenum">
              <a:rPr lang="en-US"/>
              <a:pPr/>
              <a:t>21</a:t>
            </a:fld>
            <a:endParaRPr lang="en-US"/>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This chapter begins with a look at a general model for the symmetric encryption</a:t>
            </a:r>
          </a:p>
          <a:p>
            <a:r>
              <a:rPr lang="en-US" sz="1200" kern="1200" baseline="0" dirty="0">
                <a:solidFill>
                  <a:schemeClr val="tx1"/>
                </a:solidFill>
                <a:latin typeface="Arial" charset="0"/>
                <a:ea typeface="ＭＳ Ｐゴシック" pitchFamily="-107" charset="-128"/>
                <a:cs typeface="ＭＳ Ｐゴシック" pitchFamily="-107" charset="-128"/>
              </a:rPr>
              <a:t>process; this will enable us to understand the context within which the algorithms are</a:t>
            </a:r>
          </a:p>
          <a:p>
            <a:r>
              <a:rPr lang="en-US" sz="1200" kern="1200" baseline="0" dirty="0">
                <a:solidFill>
                  <a:schemeClr val="tx1"/>
                </a:solidFill>
                <a:latin typeface="Arial" charset="0"/>
                <a:ea typeface="ＭＳ Ｐゴシック" pitchFamily="-107" charset="-128"/>
                <a:cs typeface="ＭＳ Ｐゴシック" pitchFamily="-107" charset="-128"/>
              </a:rPr>
              <a:t>used. Then we look at three important block encryption algorithms: DES, triple DES,</a:t>
            </a:r>
          </a:p>
          <a:p>
            <a:r>
              <a:rPr lang="en-US" sz="1200" kern="1200" baseline="0" dirty="0">
                <a:solidFill>
                  <a:schemeClr val="tx1"/>
                </a:solidFill>
                <a:latin typeface="Arial" charset="0"/>
                <a:ea typeface="ＭＳ Ｐゴシック" pitchFamily="-107" charset="-128"/>
                <a:cs typeface="ＭＳ Ｐゴシック" pitchFamily="-107" charset="-128"/>
              </a:rPr>
              <a:t>and AES. This is followed by a discussion of random and pseudorandom number generation.</a:t>
            </a:r>
          </a:p>
          <a:p>
            <a:r>
              <a:rPr lang="en-US" sz="1200" kern="1200" baseline="0" dirty="0">
                <a:solidFill>
                  <a:schemeClr val="tx1"/>
                </a:solidFill>
                <a:latin typeface="Arial" charset="0"/>
                <a:ea typeface="ＭＳ Ｐゴシック" pitchFamily="-107" charset="-128"/>
                <a:cs typeface="ＭＳ Ｐゴシック" pitchFamily="-107" charset="-128"/>
              </a:rPr>
              <a:t>Next, the chapter introduces symmetric stream encryption and describes the</a:t>
            </a:r>
          </a:p>
          <a:p>
            <a:r>
              <a:rPr lang="en-US" sz="1200" kern="1200" baseline="0" dirty="0">
                <a:solidFill>
                  <a:schemeClr val="tx1"/>
                </a:solidFill>
                <a:latin typeface="Arial" charset="0"/>
                <a:ea typeface="ＭＳ Ｐゴシック" pitchFamily="-107" charset="-128"/>
                <a:cs typeface="ＭＳ Ｐゴシック" pitchFamily="-107" charset="-128"/>
              </a:rPr>
              <a:t>widely used stream cipher RC4. Finally, we look at the important topic of block cipher</a:t>
            </a:r>
          </a:p>
          <a:p>
            <a:r>
              <a:rPr lang="en-US" sz="1200" kern="1200" baseline="0" dirty="0">
                <a:solidFill>
                  <a:schemeClr val="tx1"/>
                </a:solidFill>
                <a:latin typeface="Arial" charset="0"/>
                <a:ea typeface="ＭＳ Ｐゴシック" pitchFamily="-107" charset="-128"/>
                <a:cs typeface="ＭＳ Ｐゴシック" pitchFamily="-107" charset="-128"/>
              </a:rPr>
              <a:t>modes of operation.</a:t>
            </a:r>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2</a:t>
            </a:fld>
            <a:endParaRPr lang="en-AU" dirty="0">
              <a:latin typeface="Arial" pitchFamily="-1"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E537FDBA-404A-B447-AFEA-1F02BFF1ADA4}" type="slidenum">
              <a:rPr lang="en-AU">
                <a:latin typeface="Arial" pitchFamily="-84" charset="0"/>
              </a:rPr>
              <a:pPr/>
              <a:t>24</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Considering these results, Table 2.2 shows how much time is required for a</a:t>
            </a:r>
          </a:p>
          <a:p>
            <a:r>
              <a:rPr lang="en-US" sz="1200" kern="1200" baseline="0" dirty="0">
                <a:solidFill>
                  <a:schemeClr val="tx1"/>
                </a:solidFill>
                <a:latin typeface="Arial" charset="0"/>
                <a:ea typeface="ＭＳ Ｐゴシック" pitchFamily="-107" charset="-128"/>
                <a:cs typeface="ＭＳ Ｐゴシック" pitchFamily="-107" charset="-128"/>
              </a:rPr>
              <a:t>brute-force attack for various key sizes. As can be seen, a single PC can break DES</a:t>
            </a:r>
          </a:p>
          <a:p>
            <a:r>
              <a:rPr lang="en-US" sz="1200" kern="1200" baseline="0" dirty="0">
                <a:solidFill>
                  <a:schemeClr val="tx1"/>
                </a:solidFill>
                <a:latin typeface="Arial" charset="0"/>
                <a:ea typeface="ＭＳ Ｐゴシック" pitchFamily="-107" charset="-128"/>
                <a:cs typeface="ＭＳ Ｐゴシック" pitchFamily="-107" charset="-128"/>
              </a:rPr>
              <a:t>in about a year; if multiple PCs work in parallel, the time is drastically shortened.</a:t>
            </a:r>
          </a:p>
          <a:p>
            <a:r>
              <a:rPr lang="en-US" sz="1200" kern="1200" baseline="0" dirty="0">
                <a:solidFill>
                  <a:schemeClr val="tx1"/>
                </a:solidFill>
                <a:latin typeface="Arial" charset="0"/>
                <a:ea typeface="ＭＳ Ｐゴシック" pitchFamily="-107" charset="-128"/>
                <a:cs typeface="ＭＳ Ｐゴシック" pitchFamily="-107" charset="-128"/>
              </a:rPr>
              <a:t>And today’s supercomputers should be able to find a key in about an hour. Key</a:t>
            </a:r>
          </a:p>
          <a:p>
            <a:r>
              <a:rPr lang="en-US" sz="1200" kern="1200" baseline="0" dirty="0">
                <a:solidFill>
                  <a:schemeClr val="tx1"/>
                </a:solidFill>
                <a:latin typeface="Arial" charset="0"/>
                <a:ea typeface="ＭＳ Ｐゴシック" pitchFamily="-107" charset="-128"/>
                <a:cs typeface="ＭＳ Ｐゴシック" pitchFamily="-107" charset="-128"/>
              </a:rPr>
              <a:t>sizes of 128 bits or greater are effectively unbreakable using simply a brute-force</a:t>
            </a:r>
          </a:p>
          <a:p>
            <a:r>
              <a:rPr lang="en-US" sz="1200" kern="1200" baseline="0" dirty="0">
                <a:solidFill>
                  <a:schemeClr val="tx1"/>
                </a:solidFill>
                <a:latin typeface="Arial" charset="0"/>
                <a:ea typeface="ＭＳ Ｐゴシック" pitchFamily="-107" charset="-128"/>
                <a:cs typeface="ＭＳ Ｐゴシック" pitchFamily="-107" charset="-128"/>
              </a:rPr>
              <a:t>approach. Even if we managed to speed up the attacking system by a factor of 1 trillion</a:t>
            </a:r>
          </a:p>
          <a:p>
            <a:r>
              <a:rPr lang="en-US" sz="1200" kern="1200" baseline="0" dirty="0">
                <a:solidFill>
                  <a:schemeClr val="tx1"/>
                </a:solidFill>
                <a:latin typeface="Arial" charset="0"/>
                <a:ea typeface="ＭＳ Ｐゴシック" pitchFamily="-107" charset="-128"/>
                <a:cs typeface="ＭＳ Ｐゴシック" pitchFamily="-107" charset="-128"/>
              </a:rPr>
              <a:t>(10</a:t>
            </a:r>
            <a:r>
              <a:rPr lang="en-US" sz="1200" kern="1200" baseline="30000" dirty="0">
                <a:solidFill>
                  <a:schemeClr val="tx1"/>
                </a:solidFill>
                <a:latin typeface="Arial" charset="0"/>
                <a:ea typeface="ＭＳ Ｐゴシック" pitchFamily="-107" charset="-128"/>
                <a:cs typeface="ＭＳ Ｐゴシック" pitchFamily="-107" charset="-128"/>
              </a:rPr>
              <a:t>12</a:t>
            </a:r>
            <a:r>
              <a:rPr lang="en-US" sz="1200" kern="1200" baseline="0" dirty="0">
                <a:solidFill>
                  <a:schemeClr val="tx1"/>
                </a:solidFill>
                <a:latin typeface="Arial" charset="0"/>
                <a:ea typeface="ＭＳ Ｐゴシック" pitchFamily="-107" charset="-128"/>
                <a:cs typeface="ＭＳ Ｐゴシック" pitchFamily="-107" charset="-128"/>
              </a:rPr>
              <a:t> ), it would still take over 100,000 years to break a code using a 128-bit key.</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B658BCE-B296-FE4D-AED7-00EA22257EA4}" type="slidenum">
              <a:rPr lang="en-AU">
                <a:latin typeface="Arial" pitchFamily="-84" charset="0"/>
              </a:rPr>
              <a:pPr/>
              <a:t>33</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Triple DES (3DES) was first standardized for use in financial applications in ANSI</a:t>
            </a:r>
          </a:p>
          <a:p>
            <a:r>
              <a:rPr lang="en-US" sz="1200" kern="1200" baseline="0" dirty="0">
                <a:solidFill>
                  <a:schemeClr val="tx1"/>
                </a:solidFill>
                <a:latin typeface="Arial" charset="0"/>
                <a:ea typeface="ＭＳ Ｐゴシック" pitchFamily="-107" charset="-128"/>
                <a:cs typeface="ＭＳ Ｐゴシック" pitchFamily="-107" charset="-128"/>
              </a:rPr>
              <a:t>standard X9.17 in 1985. 3DES was incorporated as part of the Data Encryption</a:t>
            </a:r>
          </a:p>
          <a:p>
            <a:r>
              <a:rPr lang="en-US" sz="1200" kern="1200" baseline="0" dirty="0">
                <a:solidFill>
                  <a:schemeClr val="tx1"/>
                </a:solidFill>
                <a:latin typeface="Arial" charset="0"/>
                <a:ea typeface="ＭＳ Ｐゴシック" pitchFamily="-107" charset="-128"/>
                <a:cs typeface="ＭＳ Ｐゴシック" pitchFamily="-107" charset="-128"/>
              </a:rPr>
              <a:t>Standard in 1999 with the publication of FIPS 46-3.</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3DES uses three keys and three executions of the DES algorithm. The function</a:t>
            </a:r>
          </a:p>
          <a:p>
            <a:r>
              <a:rPr lang="en-US" sz="1200" kern="1200" baseline="0" dirty="0">
                <a:solidFill>
                  <a:schemeClr val="tx1"/>
                </a:solidFill>
                <a:latin typeface="Arial" charset="0"/>
                <a:ea typeface="ＭＳ Ｐゴシック" pitchFamily="-107" charset="-128"/>
                <a:cs typeface="ＭＳ Ｐゴシック" pitchFamily="-107" charset="-128"/>
              </a:rPr>
              <a:t>follows an encrypt-decrypt-encrypt (EDE) sequence (Figure 2.3a).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There is no cryptographic significance to the use of decryption for the second</a:t>
            </a:r>
          </a:p>
          <a:p>
            <a:r>
              <a:rPr lang="en-US" sz="1200" kern="1200" baseline="0" dirty="0">
                <a:solidFill>
                  <a:schemeClr val="tx1"/>
                </a:solidFill>
                <a:latin typeface="Arial" charset="0"/>
                <a:ea typeface="ＭＳ Ｐゴシック" pitchFamily="-107" charset="-128"/>
                <a:cs typeface="ＭＳ Ｐゴシック" pitchFamily="-107" charset="-128"/>
              </a:rPr>
              <a:t>stage of 3DES encryption. Its only advantage is that it allows users of 3DES to</a:t>
            </a:r>
          </a:p>
          <a:p>
            <a:r>
              <a:rPr lang="en-US" sz="1200" kern="1200" baseline="0" dirty="0">
                <a:solidFill>
                  <a:schemeClr val="tx1"/>
                </a:solidFill>
                <a:latin typeface="Arial" charset="0"/>
                <a:ea typeface="ＭＳ Ｐゴシック" pitchFamily="-107" charset="-128"/>
                <a:cs typeface="ＭＳ Ｐゴシック" pitchFamily="-107" charset="-128"/>
              </a:rPr>
              <a:t>decrypt data encrypted by users of the older single DES.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With three distinct keys, 3DES has an effective key length of 168 bits.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D79FD4E-F3C2-E94C-A880-8F8382747718}" type="slidenum">
              <a:rPr lang="en-AU">
                <a:latin typeface="Arial" pitchFamily="-84" charset="0"/>
              </a:rPr>
              <a:pPr/>
              <a:t>34</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principal drawback of 3DES is that the algorithm is relatively sluggish</a:t>
            </a:r>
          </a:p>
          <a:p>
            <a:r>
              <a:rPr lang="en-US" sz="1200" kern="1200" baseline="0" dirty="0">
                <a:solidFill>
                  <a:schemeClr val="tx1"/>
                </a:solidFill>
                <a:latin typeface="Arial" charset="0"/>
                <a:ea typeface="ＭＳ Ｐゴシック" pitchFamily="-107" charset="-128"/>
                <a:cs typeface="ＭＳ Ｐゴシック" pitchFamily="-107" charset="-128"/>
              </a:rPr>
              <a:t>in software. The original DEA was designed for mid-1970s hardware implementation</a:t>
            </a:r>
          </a:p>
          <a:p>
            <a:r>
              <a:rPr lang="en-US" sz="1200" kern="1200" baseline="0" dirty="0">
                <a:solidFill>
                  <a:schemeClr val="tx1"/>
                </a:solidFill>
                <a:latin typeface="Arial" charset="0"/>
                <a:ea typeface="ＭＳ Ｐゴシック" pitchFamily="-107" charset="-128"/>
                <a:cs typeface="ＭＳ Ｐゴシック" pitchFamily="-107" charset="-128"/>
              </a:rPr>
              <a:t>and does not produce efficient software code. 3DES, which has three times</a:t>
            </a:r>
          </a:p>
          <a:p>
            <a:r>
              <a:rPr lang="en-US" sz="1200" kern="1200" baseline="0" dirty="0">
                <a:solidFill>
                  <a:schemeClr val="tx1"/>
                </a:solidFill>
                <a:latin typeface="Arial" charset="0"/>
                <a:ea typeface="ＭＳ Ｐゴシック" pitchFamily="-107" charset="-128"/>
                <a:cs typeface="ＭＳ Ｐゴシック" pitchFamily="-107" charset="-128"/>
              </a:rPr>
              <a:t>as many rounds as DEA, is correspondingly slower. A secondary drawback is that</a:t>
            </a:r>
          </a:p>
          <a:p>
            <a:r>
              <a:rPr lang="en-US" sz="1200" kern="1200" baseline="0" dirty="0">
                <a:solidFill>
                  <a:schemeClr val="tx1"/>
                </a:solidFill>
                <a:latin typeface="Arial" charset="0"/>
                <a:ea typeface="ＭＳ Ｐゴシック" pitchFamily="-107" charset="-128"/>
                <a:cs typeface="ＭＳ Ｐゴシック" pitchFamily="-107" charset="-128"/>
              </a:rPr>
              <a:t>both DEA and 3DES use a 64-bit block size. For reasons of both efficiency and</a:t>
            </a:r>
          </a:p>
          <a:p>
            <a:r>
              <a:rPr lang="en-US" sz="1200" kern="1200" baseline="0" dirty="0">
                <a:solidFill>
                  <a:schemeClr val="tx1"/>
                </a:solidFill>
                <a:latin typeface="Arial" charset="0"/>
                <a:ea typeface="ＭＳ Ｐゴシック" pitchFamily="-107" charset="-128"/>
                <a:cs typeface="ＭＳ Ｐゴシック" pitchFamily="-107" charset="-128"/>
              </a:rPr>
              <a:t>security, a larger block size is desirable.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Because of these drawbacks, 3DES is not a reasonable candidate for long term</a:t>
            </a:r>
          </a:p>
          <a:p>
            <a:r>
              <a:rPr lang="en-US" sz="1200" kern="1200" baseline="0" dirty="0">
                <a:solidFill>
                  <a:schemeClr val="tx1"/>
                </a:solidFill>
                <a:latin typeface="Arial" charset="0"/>
                <a:ea typeface="ＭＳ Ｐゴシック" pitchFamily="-107" charset="-128"/>
                <a:cs typeface="ＭＳ Ｐゴシック" pitchFamily="-107" charset="-128"/>
              </a:rPr>
              <a:t>use. As a replacement, NIST in 1997 issued a call for proposals for a new</a:t>
            </a:r>
          </a:p>
          <a:p>
            <a:r>
              <a:rPr lang="en-US" sz="1200" kern="1200" baseline="0" dirty="0">
                <a:solidFill>
                  <a:schemeClr val="tx1"/>
                </a:solidFill>
                <a:latin typeface="Arial" charset="0"/>
                <a:ea typeface="ＭＳ Ｐゴシック" pitchFamily="-107" charset="-128"/>
                <a:cs typeface="ＭＳ Ｐゴシック" pitchFamily="-107" charset="-128"/>
              </a:rPr>
              <a:t>Advanced Encryption Standard (AES) , which should have a security strength equal</a:t>
            </a:r>
          </a:p>
          <a:p>
            <a:r>
              <a:rPr lang="en-US" sz="1200" kern="1200" baseline="0" dirty="0">
                <a:solidFill>
                  <a:schemeClr val="tx1"/>
                </a:solidFill>
                <a:latin typeface="Arial" charset="0"/>
                <a:ea typeface="ＭＳ Ｐゴシック" pitchFamily="-107" charset="-128"/>
                <a:cs typeface="ＭＳ Ｐゴシック" pitchFamily="-107" charset="-128"/>
              </a:rPr>
              <a:t>to or better than 3DES and significantly improved efficiency. In addition to these</a:t>
            </a:r>
          </a:p>
          <a:p>
            <a:r>
              <a:rPr lang="en-US" sz="1200" kern="1200" baseline="0" dirty="0">
                <a:solidFill>
                  <a:schemeClr val="tx1"/>
                </a:solidFill>
                <a:latin typeface="Arial" charset="0"/>
                <a:ea typeface="ＭＳ Ｐゴシック" pitchFamily="-107" charset="-128"/>
                <a:cs typeface="ＭＳ Ｐゴシック" pitchFamily="-107" charset="-128"/>
              </a:rPr>
              <a:t>general requirements, NIST specified that AES must be a symmetric block cipher</a:t>
            </a:r>
          </a:p>
          <a:p>
            <a:r>
              <a:rPr lang="en-US" sz="1200" kern="1200" baseline="0" dirty="0">
                <a:solidFill>
                  <a:schemeClr val="tx1"/>
                </a:solidFill>
                <a:latin typeface="Arial" charset="0"/>
                <a:ea typeface="ＭＳ Ｐゴシック" pitchFamily="-107" charset="-128"/>
                <a:cs typeface="ＭＳ Ｐゴシック" pitchFamily="-107" charset="-128"/>
              </a:rPr>
              <a:t>with a block length of 128 bits and support for key lengths of 128, 192, and 256 bits.</a:t>
            </a:r>
          </a:p>
          <a:p>
            <a:r>
              <a:rPr lang="en-US" sz="1200" kern="1200" baseline="0" dirty="0">
                <a:solidFill>
                  <a:schemeClr val="tx1"/>
                </a:solidFill>
                <a:latin typeface="Arial" charset="0"/>
                <a:ea typeface="ＭＳ Ｐゴシック" pitchFamily="-107" charset="-128"/>
                <a:cs typeface="ＭＳ Ｐゴシック" pitchFamily="-107" charset="-128"/>
              </a:rPr>
              <a:t>Evaluation criteria included security, computational efficiency, memory requirements,</a:t>
            </a:r>
          </a:p>
          <a:p>
            <a:r>
              <a:rPr lang="en-US" sz="1200" kern="1200" baseline="0" dirty="0">
                <a:solidFill>
                  <a:schemeClr val="tx1"/>
                </a:solidFill>
                <a:latin typeface="Arial" charset="0"/>
                <a:ea typeface="ＭＳ Ｐゴシック" pitchFamily="-107" charset="-128"/>
                <a:cs typeface="ＭＳ Ｐゴシック" pitchFamily="-107" charset="-128"/>
              </a:rPr>
              <a:t>hardware and software suitability, and flexibility.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a first round of evaluation, 15 proposed algorithms were accepted. A second</a:t>
            </a:r>
          </a:p>
          <a:p>
            <a:r>
              <a:rPr lang="en-US" sz="1200" kern="1200" baseline="0" dirty="0">
                <a:solidFill>
                  <a:schemeClr val="tx1"/>
                </a:solidFill>
                <a:latin typeface="Arial" charset="0"/>
                <a:ea typeface="ＭＳ Ｐゴシック" pitchFamily="-107" charset="-128"/>
                <a:cs typeface="ＭＳ Ｐゴシック" pitchFamily="-107" charset="-128"/>
              </a:rPr>
              <a:t>round narrowed the field to five algorithms. NIST completed its evaluation process</a:t>
            </a:r>
          </a:p>
          <a:p>
            <a:r>
              <a:rPr lang="en-US" sz="1200" kern="1200" baseline="0" dirty="0">
                <a:solidFill>
                  <a:schemeClr val="tx1"/>
                </a:solidFill>
                <a:latin typeface="Arial" charset="0"/>
                <a:ea typeface="ＭＳ Ｐゴシック" pitchFamily="-107" charset="-128"/>
                <a:cs typeface="ＭＳ Ｐゴシック" pitchFamily="-107" charset="-128"/>
              </a:rPr>
              <a:t>and published a final standard (FIPS PUB 197) in November of 2001. NIST selected</a:t>
            </a:r>
          </a:p>
          <a:p>
            <a:r>
              <a:rPr lang="en-US" sz="1200" kern="1200" baseline="0" dirty="0">
                <a:solidFill>
                  <a:schemeClr val="tx1"/>
                </a:solidFill>
                <a:latin typeface="Arial" charset="0"/>
                <a:ea typeface="ＭＳ Ｐゴシック" pitchFamily="-107" charset="-128"/>
                <a:cs typeface="ＭＳ Ｐゴシック" pitchFamily="-107" charset="-128"/>
              </a:rPr>
              <a:t>Rijndael as the proposed AES algorithm. The two researchers who developed and</a:t>
            </a:r>
          </a:p>
          <a:p>
            <a:r>
              <a:rPr lang="en-US" sz="1200" kern="1200" baseline="0" dirty="0">
                <a:solidFill>
                  <a:schemeClr val="tx1"/>
                </a:solidFill>
                <a:latin typeface="Arial" charset="0"/>
                <a:ea typeface="ＭＳ Ｐゴシック" pitchFamily="-107" charset="-128"/>
                <a:cs typeface="ＭＳ Ｐゴシック" pitchFamily="-107" charset="-128"/>
              </a:rPr>
              <a:t>submitted Rijndael for the AES are both cryptographers from Belgium: Dr. Joan</a:t>
            </a:r>
          </a:p>
          <a:p>
            <a:r>
              <a:rPr lang="en-US" sz="1200" kern="1200" baseline="0" dirty="0">
                <a:solidFill>
                  <a:schemeClr val="tx1"/>
                </a:solidFill>
                <a:latin typeface="Arial" charset="0"/>
                <a:ea typeface="ＭＳ Ｐゴシック" pitchFamily="-107" charset="-128"/>
                <a:cs typeface="ＭＳ Ｐゴシック" pitchFamily="-107" charset="-128"/>
              </a:rPr>
              <a:t>Daemen and Dr. Vincent Rijmen.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AES uses a block length of 128 bits and a key length</a:t>
            </a:r>
          </a:p>
          <a:p>
            <a:r>
              <a:rPr lang="en-US" sz="1200" kern="1200" baseline="0" dirty="0">
                <a:solidFill>
                  <a:schemeClr val="tx1"/>
                </a:solidFill>
                <a:latin typeface="Arial" charset="0"/>
                <a:ea typeface="ＭＳ Ｐゴシック" pitchFamily="-107" charset="-128"/>
                <a:cs typeface="ＭＳ Ｐゴシック" pitchFamily="-107" charset="-128"/>
              </a:rPr>
              <a:t>that can be 128, 192, or 256 bits. In the description of this section, we assume a key</a:t>
            </a:r>
          </a:p>
          <a:p>
            <a:r>
              <a:rPr lang="en-US" sz="1200" kern="1200" baseline="0" dirty="0">
                <a:solidFill>
                  <a:schemeClr val="tx1"/>
                </a:solidFill>
                <a:latin typeface="Arial" charset="0"/>
                <a:ea typeface="ＭＳ Ｐゴシック" pitchFamily="-107" charset="-128"/>
                <a:cs typeface="ＭＳ Ｐゴシック" pitchFamily="-107" charset="-128"/>
              </a:rPr>
              <a:t>length of 128 bits, which is likely to be the one most commonly implemented.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input to the encryption and decryption algorithms is a single 128-bit</a:t>
            </a:r>
          </a:p>
          <a:p>
            <a:r>
              <a:rPr lang="en-US" sz="1200" kern="1200" baseline="0" dirty="0">
                <a:solidFill>
                  <a:schemeClr val="tx1"/>
                </a:solidFill>
                <a:latin typeface="Arial" charset="0"/>
                <a:ea typeface="ＭＳ Ｐゴシック" pitchFamily="-107" charset="-128"/>
                <a:cs typeface="ＭＳ Ｐゴシック" pitchFamily="-107" charset="-128"/>
              </a:rPr>
              <a:t>block. In FIPS PUB 197, this block is depicted as a square matrix of bytes. This</a:t>
            </a:r>
          </a:p>
          <a:p>
            <a:r>
              <a:rPr lang="en-US" sz="1200" kern="1200" baseline="0" dirty="0">
                <a:solidFill>
                  <a:schemeClr val="tx1"/>
                </a:solidFill>
                <a:latin typeface="Arial" charset="0"/>
                <a:ea typeface="ＭＳ Ｐゴシック" pitchFamily="-107" charset="-128"/>
                <a:cs typeface="ＭＳ Ｐゴシック" pitchFamily="-107" charset="-128"/>
              </a:rPr>
              <a:t>block is copied into the State  array, which is modified at each stage of encryption or</a:t>
            </a:r>
          </a:p>
          <a:p>
            <a:r>
              <a:rPr lang="en-US" sz="1200" kern="1200" baseline="0" dirty="0">
                <a:solidFill>
                  <a:schemeClr val="tx1"/>
                </a:solidFill>
                <a:latin typeface="Arial" charset="0"/>
                <a:ea typeface="ＭＳ Ｐゴシック" pitchFamily="-107" charset="-128"/>
                <a:cs typeface="ＭＳ Ｐゴシック" pitchFamily="-107" charset="-128"/>
              </a:rPr>
              <a:t>decryption. After the final stage, State  is copied to an output matrix. Similarly, the</a:t>
            </a:r>
          </a:p>
          <a:p>
            <a:r>
              <a:rPr lang="en-US" sz="1200" kern="1200" baseline="0" dirty="0">
                <a:solidFill>
                  <a:schemeClr val="tx1"/>
                </a:solidFill>
                <a:latin typeface="Arial" charset="0"/>
                <a:ea typeface="ＭＳ Ｐゴシック" pitchFamily="-107" charset="-128"/>
                <a:cs typeface="ＭＳ Ｐゴシック" pitchFamily="-107" charset="-128"/>
              </a:rPr>
              <a:t>128-bit key is depicted as a square matrix of bytes. This key is then expanded into an</a:t>
            </a:r>
          </a:p>
          <a:p>
            <a:r>
              <a:rPr lang="en-US" sz="1200" kern="1200" baseline="0" dirty="0">
                <a:solidFill>
                  <a:schemeClr val="tx1"/>
                </a:solidFill>
                <a:latin typeface="Arial" charset="0"/>
                <a:ea typeface="ＭＳ Ｐゴシック" pitchFamily="-107" charset="-128"/>
                <a:cs typeface="ＭＳ Ｐゴシック" pitchFamily="-107" charset="-128"/>
              </a:rPr>
              <a:t>array of key schedule words: Each word is four bytes and the total key schedule is</a:t>
            </a:r>
          </a:p>
          <a:p>
            <a:r>
              <a:rPr lang="en-US" sz="1200" kern="1200" baseline="0" dirty="0">
                <a:solidFill>
                  <a:schemeClr val="tx1"/>
                </a:solidFill>
                <a:latin typeface="Arial" charset="0"/>
                <a:ea typeface="ＭＳ Ｐゴシック" pitchFamily="-107" charset="-128"/>
                <a:cs typeface="ＭＳ Ｐゴシック" pitchFamily="-107" charset="-128"/>
              </a:rPr>
              <a:t>44 words for the 128-bit key. The ordering of bytes within a matrix is by column. So,</a:t>
            </a:r>
          </a:p>
          <a:p>
            <a:r>
              <a:rPr lang="en-US" sz="1200" kern="1200" baseline="0" dirty="0">
                <a:solidFill>
                  <a:schemeClr val="tx1"/>
                </a:solidFill>
                <a:latin typeface="Arial" charset="0"/>
                <a:ea typeface="ＭＳ Ｐゴシック" pitchFamily="-107" charset="-128"/>
                <a:cs typeface="ＭＳ Ｐゴシック" pitchFamily="-107" charset="-128"/>
              </a:rPr>
              <a:t>for example, the first four bytes of a 128-bit plaintext input to the encryption cipher</a:t>
            </a:r>
          </a:p>
          <a:p>
            <a:r>
              <a:rPr lang="en-US" sz="1200" kern="1200" baseline="0" dirty="0">
                <a:solidFill>
                  <a:schemeClr val="tx1"/>
                </a:solidFill>
                <a:latin typeface="Arial" charset="0"/>
                <a:ea typeface="ＭＳ Ｐゴシック" pitchFamily="-107" charset="-128"/>
                <a:cs typeface="ＭＳ Ｐゴシック" pitchFamily="-107" charset="-128"/>
              </a:rPr>
              <a:t>occupy the first column of the in  matrix, the second four bytes occupy the second</a:t>
            </a:r>
          </a:p>
          <a:p>
            <a:r>
              <a:rPr lang="en-US" sz="1200" kern="1200" baseline="0" dirty="0">
                <a:solidFill>
                  <a:schemeClr val="tx1"/>
                </a:solidFill>
                <a:latin typeface="Arial" charset="0"/>
                <a:ea typeface="ＭＳ Ｐゴシック" pitchFamily="-107" charset="-128"/>
                <a:cs typeface="ＭＳ Ｐゴシック" pitchFamily="-107" charset="-128"/>
              </a:rPr>
              <a:t>column, and so on. Similarly, the first four bytes of the expanded key, which form a</a:t>
            </a:r>
          </a:p>
          <a:p>
            <a:r>
              <a:rPr lang="en-US" sz="1200" kern="1200" baseline="0" dirty="0">
                <a:solidFill>
                  <a:schemeClr val="tx1"/>
                </a:solidFill>
                <a:latin typeface="Arial" charset="0"/>
                <a:ea typeface="ＭＳ Ｐゴシック" pitchFamily="-107" charset="-128"/>
                <a:cs typeface="ＭＳ Ｐゴシック" pitchFamily="-107" charset="-128"/>
              </a:rPr>
              <a:t>word, occupy the first column of the w  matrix.</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947561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Four different stages are used, one of permutation and three of substitution</a:t>
            </a:r>
          </a:p>
          <a:p>
            <a:r>
              <a:rPr lang="en-US" sz="1200" kern="1200" baseline="0" dirty="0">
                <a:solidFill>
                  <a:schemeClr val="tx1"/>
                </a:solidFill>
                <a:latin typeface="Arial" charset="0"/>
                <a:ea typeface="ＭＳ Ｐゴシック" pitchFamily="-107" charset="-128"/>
                <a:cs typeface="ＭＳ Ｐゴシック" pitchFamily="-107" charset="-128"/>
              </a:rPr>
              <a:t>(Figure 2.4):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Substitute bytes:  Uses a table, referred to as an S-box,  to perform a byte-by-</a:t>
            </a:r>
          </a:p>
          <a:p>
            <a:r>
              <a:rPr lang="en-US" sz="1200" kern="1200" baseline="0" dirty="0">
                <a:solidFill>
                  <a:schemeClr val="tx1"/>
                </a:solidFill>
                <a:latin typeface="Arial" charset="0"/>
                <a:ea typeface="ＭＳ Ｐゴシック" pitchFamily="-107" charset="-128"/>
                <a:cs typeface="ＭＳ Ｐゴシック" pitchFamily="-107" charset="-128"/>
              </a:rPr>
              <a:t>byte substitution of the block.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Shift rows:  A simple permutation that is performed row by row.</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Mix columns:  A substitution that alters each byte in a column as a function</a:t>
            </a:r>
          </a:p>
          <a:p>
            <a:r>
              <a:rPr lang="en-US" sz="1200" kern="1200" baseline="0" dirty="0">
                <a:solidFill>
                  <a:schemeClr val="tx1"/>
                </a:solidFill>
                <a:latin typeface="Arial" charset="0"/>
                <a:ea typeface="ＭＳ Ｐゴシック" pitchFamily="-107" charset="-128"/>
                <a:cs typeface="ＭＳ Ｐゴシック" pitchFamily="-107" charset="-128"/>
              </a:rPr>
              <a:t>of all of the bytes in the column.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Add round key: A simple bitwise XOR of the current block with a portion</a:t>
            </a:r>
          </a:p>
          <a:p>
            <a:r>
              <a:rPr lang="en-US" sz="1200" kern="1200" baseline="0" dirty="0">
                <a:solidFill>
                  <a:schemeClr val="tx1"/>
                </a:solidFill>
                <a:latin typeface="Arial" charset="0"/>
                <a:ea typeface="ＭＳ Ｐゴシック" pitchFamily="-107" charset="-128"/>
                <a:cs typeface="ＭＳ Ｐゴシック" pitchFamily="-107" charset="-128"/>
              </a:rPr>
              <a:t>of the expanded key.</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35</a:t>
            </a:fld>
            <a:endParaRPr lang="en-AU" dirty="0"/>
          </a:p>
        </p:txBody>
      </p:sp>
    </p:spTree>
    <p:extLst>
      <p:ext uri="{BB962C8B-B14F-4D97-AF65-F5344CB8AC3E}">
        <p14:creationId xmlns:p14="http://schemas.microsoft.com/office/powerpoint/2010/main" val="840205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Figure 2.5</a:t>
            </a:r>
          </a:p>
          <a:p>
            <a:r>
              <a:rPr lang="en-US" sz="1200" kern="1200" baseline="0" dirty="0">
                <a:solidFill>
                  <a:schemeClr val="tx1"/>
                </a:solidFill>
                <a:latin typeface="Arial" charset="0"/>
                <a:ea typeface="ＭＳ Ｐゴシック" pitchFamily="-107" charset="-128"/>
                <a:cs typeface="ＭＳ Ｐゴシック" pitchFamily="-107" charset="-128"/>
              </a:rPr>
              <a:t>depicts the structure of a full encryption round.</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36</a:t>
            </a:fld>
            <a:endParaRPr lang="en-AU" dirty="0"/>
          </a:p>
        </p:txBody>
      </p:sp>
    </p:spTree>
    <p:extLst>
      <p:ext uri="{BB962C8B-B14F-4D97-AF65-F5344CB8AC3E}">
        <p14:creationId xmlns:p14="http://schemas.microsoft.com/office/powerpoint/2010/main" val="53453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a:noFill/>
        </p:spPr>
        <p:txBody>
          <a:bodyPr/>
          <a:lstStyle/>
          <a:p>
            <a:fld id="{E55B0C80-0E48-0446-966D-D619BB3FDE00}" type="slidenum">
              <a:rPr lang="en-AU">
                <a:latin typeface="Arial" pitchFamily="-84" charset="0"/>
              </a:rPr>
              <a:pPr/>
              <a:t>50</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Random numbers play an important role in the use of encryption for various</a:t>
            </a:r>
          </a:p>
          <a:p>
            <a:r>
              <a:rPr lang="en-US" sz="1200" kern="1200" baseline="0" dirty="0">
                <a:solidFill>
                  <a:schemeClr val="tx1"/>
                </a:solidFill>
                <a:latin typeface="Arial" charset="0"/>
                <a:ea typeface="ＭＳ Ｐゴシック" pitchFamily="-107" charset="-128"/>
                <a:cs typeface="ＭＳ Ｐゴシック" pitchFamily="-107" charset="-128"/>
              </a:rPr>
              <a:t>network security applications. We provide an overview in this section. The topic is</a:t>
            </a:r>
          </a:p>
          <a:p>
            <a:r>
              <a:rPr lang="en-US" sz="1200" kern="1200" baseline="0" dirty="0">
                <a:solidFill>
                  <a:schemeClr val="tx1"/>
                </a:solidFill>
                <a:latin typeface="Arial" charset="0"/>
                <a:ea typeface="ＭＳ Ｐゴシック" pitchFamily="-107" charset="-128"/>
                <a:cs typeface="ＭＳ Ｐゴシック" pitchFamily="-107" charset="-128"/>
              </a:rPr>
              <a:t>examined in more detail in Appendix 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 number of network security algorithms based on cryptography make use of</a:t>
            </a:r>
          </a:p>
          <a:p>
            <a:r>
              <a:rPr lang="en-US" sz="1200" kern="1200" baseline="0" dirty="0">
                <a:solidFill>
                  <a:schemeClr val="tx1"/>
                </a:solidFill>
                <a:latin typeface="Arial" charset="0"/>
                <a:ea typeface="ＭＳ Ｐゴシック" pitchFamily="-107" charset="-128"/>
                <a:cs typeface="ＭＳ Ｐゴシック" pitchFamily="-107" charset="-128"/>
              </a:rPr>
              <a:t>random numbers. For example,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Generation of keys for the RSA public-key encryption algorithm (described</a:t>
            </a:r>
          </a:p>
          <a:p>
            <a:r>
              <a:rPr lang="en-US" sz="1200" kern="1200" baseline="0" dirty="0">
                <a:solidFill>
                  <a:schemeClr val="tx1"/>
                </a:solidFill>
                <a:latin typeface="Arial" charset="0"/>
                <a:ea typeface="ＭＳ Ｐゴシック" pitchFamily="-107" charset="-128"/>
                <a:cs typeface="ＭＳ Ｐゴシック" pitchFamily="-107" charset="-128"/>
              </a:rPr>
              <a:t>in Chapter 3) and other public-key algorithms.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Generation of a stream key for symmetric stream cipher (discussed in the</a:t>
            </a:r>
          </a:p>
          <a:p>
            <a:r>
              <a:rPr lang="en-US" sz="1200" kern="1200" baseline="0" dirty="0">
                <a:solidFill>
                  <a:schemeClr val="tx1"/>
                </a:solidFill>
                <a:latin typeface="Arial" charset="0"/>
                <a:ea typeface="ＭＳ Ｐゴシック" pitchFamily="-107" charset="-128"/>
                <a:cs typeface="ＭＳ Ｐゴシック" pitchFamily="-107" charset="-128"/>
              </a:rPr>
              <a:t>following section).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Generation of a symmetric key for use as a temporary session key. This function</a:t>
            </a:r>
          </a:p>
          <a:p>
            <a:r>
              <a:rPr lang="en-US" sz="1200" kern="1200" baseline="0" dirty="0">
                <a:solidFill>
                  <a:schemeClr val="tx1"/>
                </a:solidFill>
                <a:latin typeface="Arial" charset="0"/>
                <a:ea typeface="ＭＳ Ｐゴシック" pitchFamily="-107" charset="-128"/>
                <a:cs typeface="ＭＳ Ｐゴシック" pitchFamily="-107" charset="-128"/>
              </a:rPr>
              <a:t>is used in a number of networking applications, such as Transport Layer</a:t>
            </a:r>
          </a:p>
          <a:p>
            <a:r>
              <a:rPr lang="en-US" sz="1200" kern="1200" baseline="0" dirty="0">
                <a:solidFill>
                  <a:schemeClr val="tx1"/>
                </a:solidFill>
                <a:latin typeface="Arial" charset="0"/>
                <a:ea typeface="ＭＳ Ｐゴシック" pitchFamily="-107" charset="-128"/>
                <a:cs typeface="ＭＳ Ｐゴシック" pitchFamily="-107" charset="-128"/>
              </a:rPr>
              <a:t>Security (Chapter 5), Wi-Fi (Chapter 6), e-mail security (Chapter 7), and IP</a:t>
            </a:r>
          </a:p>
          <a:p>
            <a:r>
              <a:rPr lang="en-US" sz="1200" kern="1200" baseline="0" dirty="0">
                <a:solidFill>
                  <a:schemeClr val="tx1"/>
                </a:solidFill>
                <a:latin typeface="Arial" charset="0"/>
                <a:ea typeface="ＭＳ Ｐゴシック" pitchFamily="-107" charset="-128"/>
                <a:cs typeface="ＭＳ Ｐゴシック" pitchFamily="-107" charset="-128"/>
              </a:rPr>
              <a:t>security (Chapter 8).</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a number of key distribution scenarios, such as Kerberos (Chapter 4),</a:t>
            </a:r>
          </a:p>
          <a:p>
            <a:r>
              <a:rPr lang="en-US" sz="1200" kern="1200" baseline="0" dirty="0">
                <a:solidFill>
                  <a:schemeClr val="tx1"/>
                </a:solidFill>
                <a:latin typeface="Arial" charset="0"/>
                <a:ea typeface="ＭＳ Ｐゴシック" pitchFamily="-107" charset="-128"/>
                <a:cs typeface="ＭＳ Ｐゴシック" pitchFamily="-107" charset="-128"/>
              </a:rPr>
              <a:t>random numbers are used for handshaking to prevent replay attacks.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These applications give rise to two distinct and not necessarily compatible</a:t>
            </a:r>
          </a:p>
          <a:p>
            <a:r>
              <a:rPr lang="en-US" sz="1200" kern="1200" baseline="0" dirty="0">
                <a:solidFill>
                  <a:schemeClr val="tx1"/>
                </a:solidFill>
                <a:latin typeface="Arial" charset="0"/>
                <a:ea typeface="ＭＳ Ｐゴシック" pitchFamily="-107" charset="-128"/>
                <a:cs typeface="ＭＳ Ｐゴシック" pitchFamily="-107" charset="-128"/>
              </a:rPr>
              <a:t>requirements for a sequence of random numbers: randomness and</a:t>
            </a:r>
          </a:p>
          <a:p>
            <a:r>
              <a:rPr lang="en-US" sz="1200" kern="1200" baseline="0" dirty="0">
                <a:solidFill>
                  <a:schemeClr val="tx1"/>
                </a:solidFill>
                <a:latin typeface="Arial" charset="0"/>
                <a:ea typeface="ＭＳ Ｐゴシック" pitchFamily="-107" charset="-128"/>
                <a:cs typeface="ＭＳ Ｐゴシック" pitchFamily="-107" charset="-128"/>
              </a:rPr>
              <a:t>unpredictability.</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382423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7FB5F40D-9E9A-BD43-A093-650894CFD850}" type="slidenum">
              <a:rPr lang="en-AU">
                <a:latin typeface="Arial" pitchFamily="-84" charset="0"/>
              </a:rPr>
              <a:pPr/>
              <a:t>51</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Traditionally, the concern in the generation of a sequence of allegedly</a:t>
            </a:r>
          </a:p>
          <a:p>
            <a:r>
              <a:rPr lang="en-US" sz="1200" kern="1200" baseline="0" dirty="0">
                <a:solidFill>
                  <a:schemeClr val="tx1"/>
                </a:solidFill>
                <a:latin typeface="Arial" charset="0"/>
                <a:ea typeface="ＭＳ Ｐゴシック" pitchFamily="-107" charset="-128"/>
                <a:cs typeface="ＭＳ Ｐゴシック" pitchFamily="-107" charset="-128"/>
              </a:rPr>
              <a:t>random numbers has been that the sequence of numbers be random in some well defined</a:t>
            </a:r>
          </a:p>
          <a:p>
            <a:r>
              <a:rPr lang="en-US" sz="1200" kern="1200" baseline="0" dirty="0">
                <a:solidFill>
                  <a:schemeClr val="tx1"/>
                </a:solidFill>
                <a:latin typeface="Arial" charset="0"/>
                <a:ea typeface="ＭＳ Ｐゴシック" pitchFamily="-107" charset="-128"/>
                <a:cs typeface="ＭＳ Ｐゴシック" pitchFamily="-107" charset="-128"/>
              </a:rPr>
              <a:t>statistical sense. The following criteria are used to validate that a sequence</a:t>
            </a:r>
          </a:p>
          <a:p>
            <a:r>
              <a:rPr lang="en-US" sz="1200" kern="1200" baseline="0" dirty="0">
                <a:solidFill>
                  <a:schemeClr val="tx1"/>
                </a:solidFill>
                <a:latin typeface="Arial" charset="0"/>
                <a:ea typeface="ＭＳ Ｐゴシック" pitchFamily="-107" charset="-128"/>
                <a:cs typeface="ＭＳ Ｐゴシック" pitchFamily="-107" charset="-128"/>
              </a:rPr>
              <a:t>of numbers is random.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Uniform distribution:  The distribution of bits in the sequence should be</a:t>
            </a:r>
          </a:p>
          <a:p>
            <a:r>
              <a:rPr lang="en-US" sz="1200" kern="1200" baseline="0" dirty="0">
                <a:solidFill>
                  <a:schemeClr val="tx1"/>
                </a:solidFill>
                <a:latin typeface="Arial" charset="0"/>
                <a:ea typeface="ＭＳ Ｐゴシック" pitchFamily="-107" charset="-128"/>
                <a:cs typeface="ＭＳ Ｐゴシック" pitchFamily="-107" charset="-128"/>
              </a:rPr>
              <a:t>uniform; that is, the frequency of occurrence of ones and zeros should</a:t>
            </a:r>
          </a:p>
          <a:p>
            <a:r>
              <a:rPr lang="en-US" sz="1200" kern="1200" baseline="0" dirty="0">
                <a:solidFill>
                  <a:schemeClr val="tx1"/>
                </a:solidFill>
                <a:latin typeface="Arial" charset="0"/>
                <a:ea typeface="ＭＳ Ｐゴシック" pitchFamily="-107" charset="-128"/>
                <a:cs typeface="ＭＳ Ｐゴシック" pitchFamily="-107" charset="-128"/>
              </a:rPr>
              <a:t>be approximately the same.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Independence:  No one subsequence in the sequence can be inferred from the</a:t>
            </a:r>
          </a:p>
          <a:p>
            <a:r>
              <a:rPr lang="en-US" sz="1200" kern="1200" baseline="0" dirty="0">
                <a:solidFill>
                  <a:schemeClr val="tx1"/>
                </a:solidFill>
                <a:latin typeface="Arial" charset="0"/>
                <a:ea typeface="ＭＳ Ｐゴシック" pitchFamily="-107" charset="-128"/>
                <a:cs typeface="ＭＳ Ｐゴシック" pitchFamily="-107" charset="-128"/>
              </a:rPr>
              <a:t>others.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Although there are well-defined tests for determining that a sequence of numbers</a:t>
            </a:r>
          </a:p>
          <a:p>
            <a:r>
              <a:rPr lang="en-US" sz="1200" kern="1200" baseline="0" dirty="0">
                <a:solidFill>
                  <a:schemeClr val="tx1"/>
                </a:solidFill>
                <a:latin typeface="Arial" charset="0"/>
                <a:ea typeface="ＭＳ Ｐゴシック" pitchFamily="-107" charset="-128"/>
                <a:cs typeface="ＭＳ Ｐゴシック" pitchFamily="-107" charset="-128"/>
              </a:rPr>
              <a:t>matches a particular distribution, such as the uniform distribution, there is no</a:t>
            </a:r>
          </a:p>
          <a:p>
            <a:r>
              <a:rPr lang="en-US" sz="1200" kern="1200" baseline="0" dirty="0">
                <a:solidFill>
                  <a:schemeClr val="tx1"/>
                </a:solidFill>
                <a:latin typeface="Arial" charset="0"/>
                <a:ea typeface="ＭＳ Ｐゴシック" pitchFamily="-107" charset="-128"/>
                <a:cs typeface="ＭＳ Ｐゴシック" pitchFamily="-107" charset="-128"/>
              </a:rPr>
              <a:t>such test to “prove” independence. Rather, a number of tests can be applied to</a:t>
            </a:r>
          </a:p>
          <a:p>
            <a:r>
              <a:rPr lang="en-US" sz="1200" kern="1200" baseline="0" dirty="0">
                <a:solidFill>
                  <a:schemeClr val="tx1"/>
                </a:solidFill>
                <a:latin typeface="Arial" charset="0"/>
                <a:ea typeface="ＭＳ Ｐゴシック" pitchFamily="-107" charset="-128"/>
                <a:cs typeface="ＭＳ Ｐゴシック" pitchFamily="-107" charset="-128"/>
              </a:rPr>
              <a:t>demonstrate if a sequence does not exhibit independence. The general strategy is</a:t>
            </a:r>
          </a:p>
          <a:p>
            <a:r>
              <a:rPr lang="en-US" sz="1200" kern="1200" baseline="0" dirty="0">
                <a:solidFill>
                  <a:schemeClr val="tx1"/>
                </a:solidFill>
                <a:latin typeface="Arial" charset="0"/>
                <a:ea typeface="ＭＳ Ｐゴシック" pitchFamily="-107" charset="-128"/>
                <a:cs typeface="ＭＳ Ｐゴシック" pitchFamily="-107" charset="-128"/>
              </a:rPr>
              <a:t>to apply a number of such tests until the confidence that independence exists is sufficiently</a:t>
            </a:r>
          </a:p>
          <a:p>
            <a:r>
              <a:rPr lang="en-US" sz="1200" kern="1200" baseline="0" dirty="0">
                <a:solidFill>
                  <a:schemeClr val="tx1"/>
                </a:solidFill>
                <a:latin typeface="Arial" charset="0"/>
                <a:ea typeface="ＭＳ Ｐゴシック" pitchFamily="-107" charset="-128"/>
                <a:cs typeface="ＭＳ Ｐゴシック" pitchFamily="-107" charset="-128"/>
              </a:rPr>
              <a:t>strong.</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85006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rgbClr val="1C1C10"/>
                </a:solidFill>
                <a:latin typeface="Arial" charset="0"/>
                <a:ea typeface="ＭＳ Ｐゴシック" pitchFamily="-107" charset="-128"/>
                <a:cs typeface="ＭＳ Ｐゴシック" pitchFamily="-107" charset="-128"/>
              </a:rPr>
              <a:t> In applications </a:t>
            </a:r>
            <a:r>
              <a:rPr lang="en-US" sz="1200" kern="1200" baseline="0" dirty="0">
                <a:solidFill>
                  <a:schemeClr val="tx1"/>
                </a:solidFill>
                <a:latin typeface="Arial" charset="0"/>
                <a:ea typeface="ＭＳ Ｐゴシック" pitchFamily="-107" charset="-128"/>
                <a:cs typeface="ＭＳ Ｐゴシック" pitchFamily="-107" charset="-128"/>
              </a:rPr>
              <a:t>such as reciprocal authentication and session key</a:t>
            </a:r>
          </a:p>
          <a:p>
            <a:r>
              <a:rPr lang="en-US" sz="1200" kern="1200" baseline="0" dirty="0">
                <a:solidFill>
                  <a:schemeClr val="tx1"/>
                </a:solidFill>
                <a:latin typeface="Arial" charset="0"/>
                <a:ea typeface="ＭＳ Ｐゴシック" pitchFamily="-107" charset="-128"/>
                <a:cs typeface="ＭＳ Ｐゴシック" pitchFamily="-107" charset="-128"/>
              </a:rPr>
              <a:t>generation, the requirement is not so much that the sequence of numbers be statistically</a:t>
            </a:r>
          </a:p>
          <a:p>
            <a:r>
              <a:rPr lang="en-US" sz="1200" kern="1200" baseline="0" dirty="0">
                <a:solidFill>
                  <a:schemeClr val="tx1"/>
                </a:solidFill>
                <a:latin typeface="Arial" charset="0"/>
                <a:ea typeface="ＭＳ Ｐゴシック" pitchFamily="-107" charset="-128"/>
                <a:cs typeface="ＭＳ Ｐゴシック" pitchFamily="-107" charset="-128"/>
              </a:rPr>
              <a:t>random but that the successive members of the sequence are unpredictable.</a:t>
            </a:r>
          </a:p>
          <a:p>
            <a:r>
              <a:rPr lang="en-US" sz="1200" kern="1200" baseline="0" dirty="0">
                <a:solidFill>
                  <a:schemeClr val="tx1"/>
                </a:solidFill>
                <a:latin typeface="Arial" charset="0"/>
                <a:ea typeface="ＭＳ Ｐゴシック" pitchFamily="-107" charset="-128"/>
                <a:cs typeface="ＭＳ Ｐゴシック" pitchFamily="-107" charset="-128"/>
              </a:rPr>
              <a:t>With “true” random sequences, each number is statistically independent of other</a:t>
            </a:r>
          </a:p>
          <a:p>
            <a:r>
              <a:rPr lang="en-US" sz="1200" kern="1200" baseline="0" dirty="0">
                <a:solidFill>
                  <a:schemeClr val="tx1"/>
                </a:solidFill>
                <a:latin typeface="Arial" charset="0"/>
                <a:ea typeface="ＭＳ Ｐゴシック" pitchFamily="-107" charset="-128"/>
                <a:cs typeface="ＭＳ Ｐゴシック" pitchFamily="-107" charset="-128"/>
              </a:rPr>
              <a:t>numbers in the sequence and therefore unpredictable. However, as is discussed</a:t>
            </a:r>
          </a:p>
          <a:p>
            <a:r>
              <a:rPr lang="en-US" sz="1200" kern="1200" baseline="0" dirty="0">
                <a:solidFill>
                  <a:schemeClr val="tx1"/>
                </a:solidFill>
                <a:latin typeface="Arial" charset="0"/>
                <a:ea typeface="ＭＳ Ｐゴシック" pitchFamily="-107" charset="-128"/>
                <a:cs typeface="ＭＳ Ｐゴシック" pitchFamily="-107" charset="-128"/>
              </a:rPr>
              <a:t>shortly, true random numbers are not always used; rather, sequences of numbers</a:t>
            </a:r>
          </a:p>
          <a:p>
            <a:r>
              <a:rPr lang="en-US" sz="1200" kern="1200" baseline="0" dirty="0">
                <a:solidFill>
                  <a:schemeClr val="tx1"/>
                </a:solidFill>
                <a:latin typeface="Arial" charset="0"/>
                <a:ea typeface="ＭＳ Ｐゴシック" pitchFamily="-107" charset="-128"/>
                <a:cs typeface="ＭＳ Ｐゴシック" pitchFamily="-107" charset="-128"/>
              </a:rPr>
              <a:t>that appear to be random are generated by some algorithm. In this latter case, care</a:t>
            </a:r>
          </a:p>
          <a:p>
            <a:r>
              <a:rPr lang="en-US" sz="1200" kern="1200" baseline="0" dirty="0">
                <a:solidFill>
                  <a:schemeClr val="tx1"/>
                </a:solidFill>
                <a:latin typeface="Arial" charset="0"/>
                <a:ea typeface="ＭＳ Ｐゴシック" pitchFamily="-107" charset="-128"/>
                <a:cs typeface="ＭＳ Ｐゴシック" pitchFamily="-107" charset="-128"/>
              </a:rPr>
              <a:t>must be taken that an opponent not be able to predict future elements of the sequence</a:t>
            </a:r>
          </a:p>
          <a:p>
            <a:r>
              <a:rPr lang="en-US" sz="1200" kern="1200" baseline="0" dirty="0">
                <a:solidFill>
                  <a:schemeClr val="tx1"/>
                </a:solidFill>
                <a:latin typeface="Arial" charset="0"/>
                <a:ea typeface="ＭＳ Ｐゴシック" pitchFamily="-107" charset="-128"/>
                <a:cs typeface="ＭＳ Ｐゴシック" pitchFamily="-107" charset="-128"/>
              </a:rPr>
              <a:t>on the basis of earlier elements.</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52</a:t>
            </a:fld>
            <a:endParaRPr lang="en-AU" dirty="0"/>
          </a:p>
        </p:txBody>
      </p:sp>
    </p:spTree>
    <p:extLst>
      <p:ext uri="{BB962C8B-B14F-4D97-AF65-F5344CB8AC3E}">
        <p14:creationId xmlns:p14="http://schemas.microsoft.com/office/powerpoint/2010/main" val="4091508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p:cNvSpPr>
          <p:nvPr>
            <p:ph type="sldImg"/>
          </p:nvPr>
        </p:nvSpPr>
        <p:spPr>
          <a:ln/>
        </p:spPr>
      </p:sp>
      <p:sp>
        <p:nvSpPr>
          <p:cNvPr id="70659"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Cryptographic applications typically make use of algorithmic techniques for random</a:t>
            </a:r>
          </a:p>
          <a:p>
            <a:r>
              <a:rPr lang="en-US" sz="1200" kern="1200" baseline="0" dirty="0">
                <a:solidFill>
                  <a:schemeClr val="tx1"/>
                </a:solidFill>
                <a:latin typeface="Arial" charset="0"/>
                <a:ea typeface="ＭＳ Ｐゴシック" pitchFamily="-107" charset="-128"/>
                <a:cs typeface="ＭＳ Ｐゴシック" pitchFamily="-107" charset="-128"/>
              </a:rPr>
              <a:t>number generation. These algorithms are deterministic and therefore produce</a:t>
            </a:r>
          </a:p>
          <a:p>
            <a:r>
              <a:rPr lang="en-US" sz="1200" kern="1200" baseline="0" dirty="0">
                <a:solidFill>
                  <a:schemeClr val="tx1"/>
                </a:solidFill>
                <a:latin typeface="Arial" charset="0"/>
                <a:ea typeface="ＭＳ Ｐゴシック" pitchFamily="-107" charset="-128"/>
                <a:cs typeface="ＭＳ Ｐゴシック" pitchFamily="-107" charset="-128"/>
              </a:rPr>
              <a:t>sequences of numbers that are not statistically random. However, if the algorithm is</a:t>
            </a:r>
          </a:p>
          <a:p>
            <a:r>
              <a:rPr lang="en-US" sz="1200" kern="1200" baseline="0" dirty="0">
                <a:solidFill>
                  <a:schemeClr val="tx1"/>
                </a:solidFill>
                <a:latin typeface="Arial" charset="0"/>
                <a:ea typeface="ＭＳ Ｐゴシック" pitchFamily="-107" charset="-128"/>
                <a:cs typeface="ＭＳ Ｐゴシック" pitchFamily="-107" charset="-128"/>
              </a:rPr>
              <a:t>good, the resulting sequences will pass many reasonable tests of randomness. Such</a:t>
            </a:r>
          </a:p>
          <a:p>
            <a:r>
              <a:rPr lang="en-US" sz="1200" kern="1200" baseline="0" dirty="0">
                <a:solidFill>
                  <a:schemeClr val="tx1"/>
                </a:solidFill>
                <a:latin typeface="Arial" charset="0"/>
                <a:ea typeface="ＭＳ Ｐゴシック" pitchFamily="-107" charset="-128"/>
                <a:cs typeface="ＭＳ Ｐゴシック" pitchFamily="-107" charset="-128"/>
              </a:rPr>
              <a:t>numbers are referred to as pseudorandom numbers .</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You may be somewhat uneasy about the concept of using numbers generated</a:t>
            </a:r>
          </a:p>
          <a:p>
            <a:r>
              <a:rPr lang="en-US" sz="1200" kern="1200" baseline="0" dirty="0">
                <a:solidFill>
                  <a:schemeClr val="tx1"/>
                </a:solidFill>
                <a:latin typeface="Arial" charset="0"/>
                <a:ea typeface="ＭＳ Ｐゴシック" pitchFamily="-107" charset="-128"/>
                <a:cs typeface="ＭＳ Ｐゴシック" pitchFamily="-107" charset="-128"/>
              </a:rPr>
              <a:t>by a deterministic algorithm as if they were random numbers. Despite what might be</a:t>
            </a:r>
          </a:p>
          <a:p>
            <a:r>
              <a:rPr lang="en-US" sz="1200" kern="1200" baseline="0" dirty="0">
                <a:solidFill>
                  <a:schemeClr val="tx1"/>
                </a:solidFill>
                <a:latin typeface="Arial" charset="0"/>
                <a:ea typeface="ＭＳ Ｐゴシック" pitchFamily="-107" charset="-128"/>
                <a:cs typeface="ＭＳ Ｐゴシック" pitchFamily="-107" charset="-128"/>
              </a:rPr>
              <a:t>called philosophical objections to such a practice, it generally works. That is, under</a:t>
            </a:r>
          </a:p>
          <a:p>
            <a:r>
              <a:rPr lang="en-US" sz="1200" kern="1200" baseline="0" dirty="0">
                <a:solidFill>
                  <a:schemeClr val="tx1"/>
                </a:solidFill>
                <a:latin typeface="Arial" charset="0"/>
                <a:ea typeface="ＭＳ Ｐゴシック" pitchFamily="-107" charset="-128"/>
                <a:cs typeface="ＭＳ Ｐゴシック" pitchFamily="-107" charset="-128"/>
              </a:rPr>
              <a:t>most circumstances, pseudorandom numbers will perform as well as if they were random</a:t>
            </a:r>
          </a:p>
          <a:p>
            <a:r>
              <a:rPr lang="en-US" sz="1200" kern="1200" baseline="0" dirty="0">
                <a:solidFill>
                  <a:schemeClr val="tx1"/>
                </a:solidFill>
                <a:latin typeface="Arial" charset="0"/>
                <a:ea typeface="ＭＳ Ｐゴシック" pitchFamily="-107" charset="-128"/>
                <a:cs typeface="ＭＳ Ｐゴシック" pitchFamily="-107" charset="-128"/>
              </a:rPr>
              <a:t>for a given use. The phrase “as well as” is unfortunately subjective, but the use</a:t>
            </a:r>
          </a:p>
          <a:p>
            <a:r>
              <a:rPr lang="en-US" sz="1200" kern="1200" baseline="0" dirty="0">
                <a:solidFill>
                  <a:schemeClr val="tx1"/>
                </a:solidFill>
                <a:latin typeface="Arial" charset="0"/>
                <a:ea typeface="ＭＳ Ｐゴシック" pitchFamily="-107" charset="-128"/>
                <a:cs typeface="ＭＳ Ｐゴシック" pitchFamily="-107" charset="-128"/>
              </a:rPr>
              <a:t>of pseudorandom numbers is widely accepted. The same principle applies in statistical</a:t>
            </a:r>
          </a:p>
          <a:p>
            <a:r>
              <a:rPr lang="en-US" sz="1200" kern="1200" baseline="0" dirty="0">
                <a:solidFill>
                  <a:schemeClr val="tx1"/>
                </a:solidFill>
                <a:latin typeface="Arial" charset="0"/>
                <a:ea typeface="ＭＳ Ｐゴシック" pitchFamily="-107" charset="-128"/>
                <a:cs typeface="ＭＳ Ｐゴシック" pitchFamily="-107" charset="-128"/>
              </a:rPr>
              <a:t>application, in which a statistician takes a sample of a population and assumes that</a:t>
            </a:r>
          </a:p>
          <a:p>
            <a:r>
              <a:rPr lang="en-US" sz="1200" kern="1200" baseline="0" dirty="0">
                <a:solidFill>
                  <a:schemeClr val="tx1"/>
                </a:solidFill>
                <a:latin typeface="Arial" charset="0"/>
                <a:ea typeface="ＭＳ Ｐゴシック" pitchFamily="-107" charset="-128"/>
                <a:cs typeface="ＭＳ Ｐゴシック" pitchFamily="-107" charset="-128"/>
              </a:rPr>
              <a:t>the results will be approximately the same as if the whole population were measured.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2.6 contrasts a true random number generator (TRNG)  with two</a:t>
            </a:r>
          </a:p>
          <a:p>
            <a:r>
              <a:rPr lang="en-US" sz="1200" kern="1200" baseline="0" dirty="0">
                <a:solidFill>
                  <a:schemeClr val="tx1"/>
                </a:solidFill>
                <a:latin typeface="Arial" charset="0"/>
                <a:ea typeface="ＭＳ Ｐゴシック" pitchFamily="-107" charset="-128"/>
                <a:cs typeface="ＭＳ Ｐゴシック" pitchFamily="-107" charset="-128"/>
              </a:rPr>
              <a:t>forms of pseudorandom number generators. A TRNG takes as input a source</a:t>
            </a:r>
          </a:p>
          <a:p>
            <a:r>
              <a:rPr lang="en-US" sz="1200" kern="1200" baseline="0" dirty="0">
                <a:solidFill>
                  <a:schemeClr val="tx1"/>
                </a:solidFill>
                <a:latin typeface="Arial" charset="0"/>
                <a:ea typeface="ＭＳ Ｐゴシック" pitchFamily="-107" charset="-128"/>
                <a:cs typeface="ＭＳ Ｐゴシック" pitchFamily="-107" charset="-128"/>
              </a:rPr>
              <a:t>that is effectively random; the source is often referred to as an entropy source . In</a:t>
            </a:r>
          </a:p>
          <a:p>
            <a:r>
              <a:rPr lang="en-US" sz="1200" kern="1200" baseline="0" dirty="0">
                <a:solidFill>
                  <a:schemeClr val="tx1"/>
                </a:solidFill>
                <a:latin typeface="Arial" charset="0"/>
                <a:ea typeface="ＭＳ Ｐゴシック" pitchFamily="-107" charset="-128"/>
                <a:cs typeface="ＭＳ Ｐゴシック" pitchFamily="-107" charset="-128"/>
              </a:rPr>
              <a:t>essence, the entropy source is drawn from the physical environment of the computer</a:t>
            </a:r>
          </a:p>
          <a:p>
            <a:r>
              <a:rPr lang="en-US" sz="1200" kern="1200" baseline="0" dirty="0">
                <a:solidFill>
                  <a:schemeClr val="tx1"/>
                </a:solidFill>
                <a:latin typeface="Arial" charset="0"/>
                <a:ea typeface="ＭＳ Ｐゴシック" pitchFamily="-107" charset="-128"/>
                <a:cs typeface="ＭＳ Ｐゴシック" pitchFamily="-107" charset="-128"/>
              </a:rPr>
              <a:t>and could include things such as keystroke timing patterns, disk electrical</a:t>
            </a:r>
          </a:p>
          <a:p>
            <a:r>
              <a:rPr lang="en-US" sz="1200" kern="1200" baseline="0" dirty="0">
                <a:solidFill>
                  <a:schemeClr val="tx1"/>
                </a:solidFill>
                <a:latin typeface="Arial" charset="0"/>
                <a:ea typeface="ＭＳ Ｐゴシック" pitchFamily="-107" charset="-128"/>
                <a:cs typeface="ＭＳ Ｐゴシック" pitchFamily="-107" charset="-128"/>
              </a:rPr>
              <a:t>activity, mouse movements, and instantaneous values of the system clock. The</a:t>
            </a:r>
          </a:p>
          <a:p>
            <a:r>
              <a:rPr lang="en-US" sz="1200" kern="1200" baseline="0" dirty="0">
                <a:solidFill>
                  <a:schemeClr val="tx1"/>
                </a:solidFill>
                <a:latin typeface="Arial" charset="0"/>
                <a:ea typeface="ＭＳ Ｐゴシック" pitchFamily="-107" charset="-128"/>
                <a:cs typeface="ＭＳ Ｐゴシック" pitchFamily="-107" charset="-128"/>
              </a:rPr>
              <a:t>source, or combination of sources, serves as input to an algorithm that produces</a:t>
            </a:r>
          </a:p>
          <a:p>
            <a:r>
              <a:rPr lang="en-US" sz="1200" kern="1200" baseline="0" dirty="0">
                <a:solidFill>
                  <a:schemeClr val="tx1"/>
                </a:solidFill>
                <a:latin typeface="Arial" charset="0"/>
                <a:ea typeface="ＭＳ Ｐゴシック" pitchFamily="-107" charset="-128"/>
                <a:cs typeface="ＭＳ Ｐゴシック" pitchFamily="-107" charset="-128"/>
              </a:rPr>
              <a:t>random binary output. The TRNG may simply involve conversion of an analog</a:t>
            </a:r>
          </a:p>
          <a:p>
            <a:r>
              <a:rPr lang="en-US" sz="1200" kern="1200" baseline="0" dirty="0">
                <a:solidFill>
                  <a:schemeClr val="tx1"/>
                </a:solidFill>
                <a:latin typeface="Arial" charset="0"/>
                <a:ea typeface="ＭＳ Ｐゴシック" pitchFamily="-107" charset="-128"/>
                <a:cs typeface="ＭＳ Ｐゴシック" pitchFamily="-107" charset="-128"/>
              </a:rPr>
              <a:t>source to a binary output. The TRNG may involve additional processing to overcome</a:t>
            </a:r>
          </a:p>
          <a:p>
            <a:r>
              <a:rPr lang="en-US" sz="1200" kern="1200" baseline="0" dirty="0">
                <a:solidFill>
                  <a:schemeClr val="tx1"/>
                </a:solidFill>
                <a:latin typeface="Arial" charset="0"/>
                <a:ea typeface="ＭＳ Ｐゴシック" pitchFamily="-107" charset="-128"/>
                <a:cs typeface="ＭＳ Ｐゴシック" pitchFamily="-107" charset="-128"/>
              </a:rPr>
              <a:t>any bias in the source.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contrast, a PRNG takes as input a fixed value, called the seed , and produces</a:t>
            </a:r>
          </a:p>
          <a:p>
            <a:r>
              <a:rPr lang="en-US" sz="1200" kern="1200" baseline="0" dirty="0">
                <a:solidFill>
                  <a:schemeClr val="tx1"/>
                </a:solidFill>
                <a:latin typeface="Arial" charset="0"/>
                <a:ea typeface="ＭＳ Ｐゴシック" pitchFamily="-107" charset="-128"/>
                <a:cs typeface="ＭＳ Ｐゴシック" pitchFamily="-107" charset="-128"/>
              </a:rPr>
              <a:t>a sequence of output bits using a deterministic algorithm. Typically, as shown in</a:t>
            </a:r>
          </a:p>
          <a:p>
            <a:r>
              <a:rPr lang="en-US" sz="1200" kern="1200" baseline="0" dirty="0">
                <a:solidFill>
                  <a:schemeClr val="tx1"/>
                </a:solidFill>
                <a:latin typeface="Arial" charset="0"/>
                <a:ea typeface="ＭＳ Ｐゴシック" pitchFamily="-107" charset="-128"/>
                <a:cs typeface="ＭＳ Ｐゴシック" pitchFamily="-107" charset="-128"/>
              </a:rPr>
              <a:t>Figure 2.6, there is some feedback path by which some of the results of the algorithm</a:t>
            </a:r>
          </a:p>
          <a:p>
            <a:r>
              <a:rPr lang="en-US" sz="1200" kern="1200" baseline="0" dirty="0">
                <a:solidFill>
                  <a:schemeClr val="tx1"/>
                </a:solidFill>
                <a:latin typeface="Arial" charset="0"/>
                <a:ea typeface="ＭＳ Ｐゴシック" pitchFamily="-107" charset="-128"/>
                <a:cs typeface="ＭＳ Ｐゴシック" pitchFamily="-107" charset="-128"/>
              </a:rPr>
              <a:t>are fed back as input as additional output bits are produced. The important</a:t>
            </a:r>
          </a:p>
          <a:p>
            <a:r>
              <a:rPr lang="en-US" sz="1200" kern="1200" baseline="0" dirty="0">
                <a:solidFill>
                  <a:schemeClr val="tx1"/>
                </a:solidFill>
                <a:latin typeface="Arial" charset="0"/>
                <a:ea typeface="ＭＳ Ｐゴシック" pitchFamily="-107" charset="-128"/>
                <a:cs typeface="ＭＳ Ｐゴシック" pitchFamily="-107" charset="-128"/>
              </a:rPr>
              <a:t>thing to note is that the output bit stream is determined solely by the input value or</a:t>
            </a:r>
          </a:p>
          <a:p>
            <a:r>
              <a:rPr lang="en-US" sz="1200" kern="1200" baseline="0" dirty="0">
                <a:solidFill>
                  <a:schemeClr val="tx1"/>
                </a:solidFill>
                <a:latin typeface="Arial" charset="0"/>
                <a:ea typeface="ＭＳ Ｐゴシック" pitchFamily="-107" charset="-128"/>
                <a:cs typeface="ＭＳ Ｐゴシック" pitchFamily="-107" charset="-128"/>
              </a:rPr>
              <a:t>values, so that an adversary who knows the algorithm and the seed can reproduce</a:t>
            </a:r>
          </a:p>
          <a:p>
            <a:r>
              <a:rPr lang="en-US" sz="1200" kern="1200" baseline="0" dirty="0">
                <a:solidFill>
                  <a:schemeClr val="tx1"/>
                </a:solidFill>
                <a:latin typeface="Arial" charset="0"/>
                <a:ea typeface="ＭＳ Ｐゴシック" pitchFamily="-107" charset="-128"/>
                <a:cs typeface="ＭＳ Ｐゴシック" pitchFamily="-107" charset="-128"/>
              </a:rPr>
              <a:t>the entire bit stream.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2.6 shows two different forms of PRNGs, based on application.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Pseudorandom number generator:  An algorithm that is used to produce an</a:t>
            </a:r>
          </a:p>
          <a:p>
            <a:r>
              <a:rPr lang="en-US" sz="1200" kern="1200" baseline="0" dirty="0">
                <a:solidFill>
                  <a:schemeClr val="tx1"/>
                </a:solidFill>
                <a:latin typeface="Arial" charset="0"/>
                <a:ea typeface="ＭＳ Ｐゴシック" pitchFamily="-107" charset="-128"/>
                <a:cs typeface="ＭＳ Ｐゴシック" pitchFamily="-107" charset="-128"/>
              </a:rPr>
              <a:t>open-ended sequence of bits is referred to as a PRNG. A common application</a:t>
            </a:r>
          </a:p>
          <a:p>
            <a:r>
              <a:rPr lang="en-US" sz="1200" kern="1200" baseline="0" dirty="0">
                <a:solidFill>
                  <a:schemeClr val="tx1"/>
                </a:solidFill>
                <a:latin typeface="Arial" charset="0"/>
                <a:ea typeface="ＭＳ Ｐゴシック" pitchFamily="-107" charset="-128"/>
                <a:cs typeface="ＭＳ Ｐゴシック" pitchFamily="-107" charset="-128"/>
              </a:rPr>
              <a:t> for an open-ended sequence of bits is as input to a symmetric stream cipher, as</a:t>
            </a:r>
          </a:p>
          <a:p>
            <a:r>
              <a:rPr lang="en-US" sz="1200" kern="1200" baseline="0" dirty="0">
                <a:solidFill>
                  <a:schemeClr val="tx1"/>
                </a:solidFill>
                <a:latin typeface="Arial" charset="0"/>
                <a:ea typeface="ＭＳ Ｐゴシック" pitchFamily="-107" charset="-128"/>
                <a:cs typeface="ＭＳ Ｐゴシック" pitchFamily="-107" charset="-128"/>
              </a:rPr>
              <a:t>discussed in the following section.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Pseudorandom function (PRF):  A PRF is used to produce a pseudorandom</a:t>
            </a:r>
          </a:p>
          <a:p>
            <a:r>
              <a:rPr lang="en-US" sz="1200" kern="1200" baseline="0" dirty="0">
                <a:solidFill>
                  <a:schemeClr val="tx1"/>
                </a:solidFill>
                <a:latin typeface="Arial" charset="0"/>
                <a:ea typeface="ＭＳ Ｐゴシック" pitchFamily="-107" charset="-128"/>
                <a:cs typeface="ＭＳ Ｐゴシック" pitchFamily="-107" charset="-128"/>
              </a:rPr>
              <a:t>string of bits of some fixed length. Examples are symmetric encryption</a:t>
            </a:r>
          </a:p>
          <a:p>
            <a:r>
              <a:rPr lang="en-US" sz="1200" kern="1200" baseline="0" dirty="0">
                <a:solidFill>
                  <a:schemeClr val="tx1"/>
                </a:solidFill>
                <a:latin typeface="Arial" charset="0"/>
                <a:ea typeface="ＭＳ Ｐゴシック" pitchFamily="-107" charset="-128"/>
                <a:cs typeface="ＭＳ Ｐゴシック" pitchFamily="-107" charset="-128"/>
              </a:rPr>
              <a:t>keys and nonces. Typically, the PRF takes as input a seed plus some context</a:t>
            </a:r>
          </a:p>
          <a:p>
            <a:r>
              <a:rPr lang="en-US" sz="1200" kern="1200" baseline="0" dirty="0">
                <a:solidFill>
                  <a:schemeClr val="tx1"/>
                </a:solidFill>
                <a:latin typeface="Arial" charset="0"/>
                <a:ea typeface="ＭＳ Ｐゴシック" pitchFamily="-107" charset="-128"/>
                <a:cs typeface="ＭＳ Ｐゴシック" pitchFamily="-107" charset="-128"/>
              </a:rPr>
              <a:t>specific values, such as a user ID or an application ID. A number of examples</a:t>
            </a:r>
          </a:p>
          <a:p>
            <a:r>
              <a:rPr lang="en-US" sz="1200" kern="1200" baseline="0" dirty="0">
                <a:solidFill>
                  <a:schemeClr val="tx1"/>
                </a:solidFill>
                <a:latin typeface="Arial" charset="0"/>
                <a:ea typeface="ＭＳ Ｐゴシック" pitchFamily="-107" charset="-128"/>
                <a:cs typeface="ＭＳ Ｐゴシック" pitchFamily="-107" charset="-128"/>
              </a:rPr>
              <a:t>of PRFs will be seen throughout this book.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Other than the number of bits produced, there is no difference between a</a:t>
            </a:r>
          </a:p>
          <a:p>
            <a:r>
              <a:rPr lang="en-US" sz="1200" kern="1200" baseline="0" dirty="0">
                <a:solidFill>
                  <a:schemeClr val="tx1"/>
                </a:solidFill>
                <a:latin typeface="Arial" charset="0"/>
                <a:ea typeface="ＭＳ Ｐゴシック" pitchFamily="-107" charset="-128"/>
                <a:cs typeface="ＭＳ Ｐゴシック" pitchFamily="-107" charset="-128"/>
              </a:rPr>
              <a:t>PRNG and a PRF. The same algorithms can be used in both applications. Both</a:t>
            </a:r>
          </a:p>
          <a:p>
            <a:r>
              <a:rPr lang="en-US" sz="1200" kern="1200" baseline="0" dirty="0">
                <a:solidFill>
                  <a:schemeClr val="tx1"/>
                </a:solidFill>
                <a:latin typeface="Arial" charset="0"/>
                <a:ea typeface="ＭＳ Ｐゴシック" pitchFamily="-107" charset="-128"/>
                <a:cs typeface="ＭＳ Ｐゴシック" pitchFamily="-107" charset="-128"/>
              </a:rPr>
              <a:t>require a seed and both must exhibit randomness and unpredictability. Furthermore,</a:t>
            </a:r>
          </a:p>
          <a:p>
            <a:r>
              <a:rPr lang="en-US" sz="1200" kern="1200" baseline="0" dirty="0">
                <a:solidFill>
                  <a:schemeClr val="tx1"/>
                </a:solidFill>
                <a:latin typeface="Arial" charset="0"/>
                <a:ea typeface="ＭＳ Ｐゴシック" pitchFamily="-107" charset="-128"/>
                <a:cs typeface="ＭＳ Ｐゴシック" pitchFamily="-107" charset="-128"/>
              </a:rPr>
              <a:t>a PRNG application may also employ context-specific input.</a:t>
            </a:r>
            <a:endParaRPr lang="en-US" dirty="0">
              <a:latin typeface="Arial" pitchFamily="-84" charset="0"/>
              <a:ea typeface="ＭＳ Ｐゴシック" pitchFamily="-84" charset="-128"/>
              <a:cs typeface="ＭＳ Ｐゴシック" pitchFamily="-84" charset="-128"/>
            </a:endParaRPr>
          </a:p>
        </p:txBody>
      </p:sp>
      <p:sp>
        <p:nvSpPr>
          <p:cNvPr id="70660" name="Slide Number Placeholder 3"/>
          <p:cNvSpPr>
            <a:spLocks noGrp="1"/>
          </p:cNvSpPr>
          <p:nvPr>
            <p:ph type="sldNum" sz="quarter" idx="5"/>
          </p:nvPr>
        </p:nvSpPr>
        <p:spPr>
          <a:noFill/>
        </p:spPr>
        <p:txBody>
          <a:bodyPr/>
          <a:lstStyle/>
          <a:p>
            <a:fld id="{D8E9719D-1523-1F4F-AE00-27FFDBB00D9E}" type="slidenum">
              <a:rPr lang="en-AU" smtClean="0">
                <a:latin typeface="Arial" pitchFamily="-84" charset="0"/>
              </a:rPr>
              <a:pPr/>
              <a:t>53</a:t>
            </a:fld>
            <a:endParaRPr lang="en-AU" dirty="0">
              <a:latin typeface="Arial" pitchFamily="-84" charset="0"/>
            </a:endParaRPr>
          </a:p>
        </p:txBody>
      </p:sp>
    </p:spTree>
    <p:extLst>
      <p:ext uri="{BB962C8B-B14F-4D97-AF65-F5344CB8AC3E}">
        <p14:creationId xmlns:p14="http://schemas.microsoft.com/office/powerpoint/2010/main" val="2018408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Cryptographic PRNGs have been the subject of much research over the years,</a:t>
            </a:r>
          </a:p>
          <a:p>
            <a:r>
              <a:rPr lang="en-US" sz="1200" kern="1200" baseline="0" dirty="0">
                <a:solidFill>
                  <a:schemeClr val="tx1"/>
                </a:solidFill>
                <a:latin typeface="Arial" charset="0"/>
                <a:ea typeface="ＭＳ Ｐゴシック" pitchFamily="-107" charset="-128"/>
                <a:cs typeface="ＭＳ Ｐゴシック" pitchFamily="-107" charset="-128"/>
              </a:rPr>
              <a:t>and a wide variety of algorithms have been developed. These fall roughly into two</a:t>
            </a:r>
          </a:p>
          <a:p>
            <a:r>
              <a:rPr lang="en-US" sz="1200" kern="1200" baseline="0" dirty="0">
                <a:solidFill>
                  <a:schemeClr val="tx1"/>
                </a:solidFill>
                <a:latin typeface="Arial" charset="0"/>
                <a:ea typeface="ＭＳ Ｐゴシック" pitchFamily="-107" charset="-128"/>
                <a:cs typeface="ＭＳ Ｐゴシック" pitchFamily="-107" charset="-128"/>
              </a:rPr>
              <a:t>categories: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Purpose-built algorithms:  These are algorithms designed specifically and</a:t>
            </a:r>
          </a:p>
          <a:p>
            <a:r>
              <a:rPr lang="en-US" sz="1200" kern="1200" baseline="0" dirty="0">
                <a:solidFill>
                  <a:schemeClr val="tx1"/>
                </a:solidFill>
                <a:latin typeface="Arial" charset="0"/>
                <a:ea typeface="ＭＳ Ｐゴシック" pitchFamily="-107" charset="-128"/>
                <a:cs typeface="ＭＳ Ｐゴシック" pitchFamily="-107" charset="-128"/>
              </a:rPr>
              <a:t>solely for the purpose of generating pseudorandom bit streams. Some of these</a:t>
            </a:r>
          </a:p>
          <a:p>
            <a:r>
              <a:rPr lang="en-US" sz="1200" kern="1200" baseline="0" dirty="0">
                <a:solidFill>
                  <a:schemeClr val="tx1"/>
                </a:solidFill>
                <a:latin typeface="Arial" charset="0"/>
                <a:ea typeface="ＭＳ Ｐゴシック" pitchFamily="-107" charset="-128"/>
                <a:cs typeface="ＭＳ Ｐゴシック" pitchFamily="-107" charset="-128"/>
              </a:rPr>
              <a:t>algorithms are used for a variety of PRNG applications; several of these are</a:t>
            </a:r>
          </a:p>
          <a:p>
            <a:r>
              <a:rPr lang="en-US" sz="1200" kern="1200" baseline="0" dirty="0">
                <a:solidFill>
                  <a:schemeClr val="tx1"/>
                </a:solidFill>
                <a:latin typeface="Arial" charset="0"/>
                <a:ea typeface="ＭＳ Ｐゴシック" pitchFamily="-107" charset="-128"/>
                <a:cs typeface="ＭＳ Ｐゴシック" pitchFamily="-107" charset="-128"/>
              </a:rPr>
              <a:t>described in the next section. Others are designed specifically for use in a</a:t>
            </a:r>
          </a:p>
          <a:p>
            <a:r>
              <a:rPr lang="en-US" sz="1200" kern="1200" baseline="0" dirty="0">
                <a:solidFill>
                  <a:schemeClr val="tx1"/>
                </a:solidFill>
                <a:latin typeface="Arial" charset="0"/>
                <a:ea typeface="ＭＳ Ｐゴシック" pitchFamily="-107" charset="-128"/>
                <a:cs typeface="ＭＳ Ｐゴシック" pitchFamily="-107" charset="-128"/>
              </a:rPr>
              <a:t>stream cipher. The most important example of the latter is RC4, described in</a:t>
            </a:r>
          </a:p>
          <a:p>
            <a:r>
              <a:rPr lang="en-US" sz="1200" kern="1200" baseline="0" dirty="0">
                <a:solidFill>
                  <a:schemeClr val="tx1"/>
                </a:solidFill>
                <a:latin typeface="Arial" charset="0"/>
                <a:ea typeface="ＭＳ Ｐゴシック" pitchFamily="-107" charset="-128"/>
                <a:cs typeface="ＭＳ Ｐゴシック" pitchFamily="-107" charset="-128"/>
              </a:rPr>
              <a:t>the next section.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Algorithms based on existing cryptographic algorithms: Cryptographic algorithms</a:t>
            </a:r>
          </a:p>
          <a:p>
            <a:r>
              <a:rPr lang="en-US" sz="1200" kern="1200" baseline="0" dirty="0">
                <a:solidFill>
                  <a:schemeClr val="tx1"/>
                </a:solidFill>
                <a:latin typeface="Arial" charset="0"/>
                <a:ea typeface="ＭＳ Ｐゴシック" pitchFamily="-107" charset="-128"/>
                <a:cs typeface="ＭＳ Ｐゴシック" pitchFamily="-107" charset="-128"/>
              </a:rPr>
              <a:t>have the effect of randomizing input. Indeed, this is a requirement of</a:t>
            </a:r>
          </a:p>
          <a:p>
            <a:r>
              <a:rPr lang="en-US" sz="1200" kern="1200" baseline="0" dirty="0">
                <a:solidFill>
                  <a:schemeClr val="tx1"/>
                </a:solidFill>
                <a:latin typeface="Arial" charset="0"/>
                <a:ea typeface="ＭＳ Ｐゴシック" pitchFamily="-107" charset="-128"/>
                <a:cs typeface="ＭＳ Ｐゴシック" pitchFamily="-107" charset="-128"/>
              </a:rPr>
              <a:t>such algorithms. For example, if a symmetric block cipher produced ciphertext</a:t>
            </a:r>
          </a:p>
          <a:p>
            <a:r>
              <a:rPr lang="en-US" sz="1200" kern="1200" baseline="0" dirty="0">
                <a:solidFill>
                  <a:schemeClr val="tx1"/>
                </a:solidFill>
                <a:latin typeface="Arial" charset="0"/>
                <a:ea typeface="ＭＳ Ｐゴシック" pitchFamily="-107" charset="-128"/>
                <a:cs typeface="ＭＳ Ｐゴシック" pitchFamily="-107" charset="-128"/>
              </a:rPr>
              <a:t>that had certain regular patterns in it, it would aid in the process of cryptanalysis.</a:t>
            </a:r>
          </a:p>
          <a:p>
            <a:r>
              <a:rPr lang="en-US" sz="1200" kern="1200" baseline="0" dirty="0">
                <a:solidFill>
                  <a:schemeClr val="tx1"/>
                </a:solidFill>
                <a:latin typeface="Arial" charset="0"/>
                <a:ea typeface="ＭＳ Ｐゴシック" pitchFamily="-107" charset="-128"/>
                <a:cs typeface="ＭＳ Ｐゴシック" pitchFamily="-107" charset="-128"/>
              </a:rPr>
              <a:t>Thus, cryptographic algorithms can serve as the core of PRNGs.</a:t>
            </a:r>
          </a:p>
          <a:p>
            <a:r>
              <a:rPr lang="en-US" sz="1200" kern="1200" baseline="0" dirty="0">
                <a:solidFill>
                  <a:schemeClr val="tx1"/>
                </a:solidFill>
                <a:latin typeface="Arial" charset="0"/>
                <a:ea typeface="ＭＳ Ｐゴシック" pitchFamily="-107" charset="-128"/>
                <a:cs typeface="ＭＳ Ｐゴシック" pitchFamily="-107" charset="-128"/>
              </a:rPr>
              <a:t>Three broad categories of cryptographic algorithms are commonly used to</a:t>
            </a:r>
          </a:p>
          <a:p>
            <a:r>
              <a:rPr lang="en-US" sz="1200" kern="1200" baseline="0" dirty="0">
                <a:solidFill>
                  <a:schemeClr val="tx1"/>
                </a:solidFill>
                <a:latin typeface="Arial" charset="0"/>
                <a:ea typeface="ＭＳ Ｐゴシック" pitchFamily="-107" charset="-128"/>
                <a:cs typeface="ＭＳ Ｐゴシック" pitchFamily="-107" charset="-128"/>
              </a:rPr>
              <a:t>create PRNGs: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—Symmetric block ciphers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—Asymmetric ciphers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—Hash functions and message authentication codes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Any of these approaches can yield a cryptographically strong PRNG. A</a:t>
            </a:r>
          </a:p>
          <a:p>
            <a:r>
              <a:rPr lang="en-US" sz="1200" kern="1200" baseline="0" dirty="0">
                <a:solidFill>
                  <a:schemeClr val="tx1"/>
                </a:solidFill>
                <a:latin typeface="Arial" charset="0"/>
                <a:ea typeface="ＭＳ Ｐゴシック" pitchFamily="-107" charset="-128"/>
                <a:cs typeface="ＭＳ Ｐゴシック" pitchFamily="-107" charset="-128"/>
              </a:rPr>
              <a:t>purpose-built algorithm may be provided by an operating system for general use.</a:t>
            </a:r>
          </a:p>
          <a:p>
            <a:r>
              <a:rPr lang="en-US" sz="1200" kern="1200" baseline="0" dirty="0">
                <a:solidFill>
                  <a:schemeClr val="tx1"/>
                </a:solidFill>
                <a:latin typeface="Arial" charset="0"/>
                <a:ea typeface="ＭＳ Ｐゴシック" pitchFamily="-107" charset="-128"/>
                <a:cs typeface="ＭＳ Ｐゴシック" pitchFamily="-107" charset="-128"/>
              </a:rPr>
              <a:t>For applications that already use certain cryptographic algorithms for encryption or</a:t>
            </a:r>
          </a:p>
          <a:p>
            <a:r>
              <a:rPr lang="en-US" sz="1200" kern="1200" baseline="0" dirty="0">
                <a:solidFill>
                  <a:schemeClr val="tx1"/>
                </a:solidFill>
                <a:latin typeface="Arial" charset="0"/>
                <a:ea typeface="ＭＳ Ｐゴシック" pitchFamily="-107" charset="-128"/>
                <a:cs typeface="ＭＳ Ｐゴシック" pitchFamily="-107" charset="-128"/>
              </a:rPr>
              <a:t>authentication, it makes sense to re-use the same code for the PRNG. Thus, all of</a:t>
            </a:r>
          </a:p>
          <a:p>
            <a:r>
              <a:rPr lang="en-US" sz="1200" kern="1200" baseline="0" dirty="0">
                <a:solidFill>
                  <a:schemeClr val="tx1"/>
                </a:solidFill>
                <a:latin typeface="Arial" charset="0"/>
                <a:ea typeface="ＭＳ Ｐゴシック" pitchFamily="-107" charset="-128"/>
                <a:cs typeface="ＭＳ Ｐゴシック" pitchFamily="-107" charset="-128"/>
              </a:rPr>
              <a:t>these approaches are in common use.</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54</a:t>
            </a:fld>
            <a:endParaRPr lang="en-AU" dirty="0"/>
          </a:p>
        </p:txBody>
      </p:sp>
    </p:spTree>
    <p:extLst>
      <p:ext uri="{BB962C8B-B14F-4D97-AF65-F5344CB8AC3E}">
        <p14:creationId xmlns:p14="http://schemas.microsoft.com/office/powerpoint/2010/main" val="92267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3A65850-4EE9-474A-AD53-6CE7BBFDD262}" type="slidenum">
              <a:rPr lang="en-AU">
                <a:latin typeface="Arial" pitchFamily="-84" charset="0"/>
              </a:rPr>
              <a:pPr/>
              <a:t>3</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r>
              <a:rPr lang="en-AU" dirty="0">
                <a:latin typeface="Arial" pitchFamily="-84" charset="0"/>
                <a:ea typeface="ＭＳ Ｐゴシック" pitchFamily="-84" charset="-128"/>
                <a:cs typeface="ＭＳ Ｐゴシック" pitchFamily="-84" charset="-128"/>
              </a:rPr>
              <a:t>Briefly review some terminology used throughout the course.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662F201C-9869-C34E-BF9F-F7FF4CD48056}" type="slidenum">
              <a:rPr lang="en-AU">
                <a:latin typeface="Arial" pitchFamily="-84" charset="0"/>
              </a:rPr>
              <a:pPr/>
              <a:t>55</a:t>
            </a:fld>
            <a:endParaRPr lang="en-AU" dirty="0">
              <a:latin typeface="Arial"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 typical stream cipher encrypts plaintext one byte at a time, although a stream</a:t>
            </a:r>
          </a:p>
          <a:p>
            <a:r>
              <a:rPr lang="en-US" sz="1200" kern="1200" baseline="0" dirty="0">
                <a:solidFill>
                  <a:schemeClr val="tx1"/>
                </a:solidFill>
                <a:latin typeface="Arial" charset="0"/>
                <a:ea typeface="ＭＳ Ｐゴシック" pitchFamily="-107" charset="-128"/>
                <a:cs typeface="ＭＳ Ｐゴシック" pitchFamily="-107" charset="-128"/>
              </a:rPr>
              <a:t>cipher may be designed to operate on one bit at a time or on units larger than a</a:t>
            </a:r>
          </a:p>
          <a:p>
            <a:r>
              <a:rPr lang="en-US" sz="1200" kern="1200" baseline="0" dirty="0">
                <a:solidFill>
                  <a:schemeClr val="tx1"/>
                </a:solidFill>
                <a:latin typeface="Arial" charset="0"/>
                <a:ea typeface="ＭＳ Ｐゴシック" pitchFamily="-107" charset="-128"/>
                <a:cs typeface="ＭＳ Ｐゴシック" pitchFamily="-107" charset="-128"/>
              </a:rPr>
              <a:t>byte at a time. Figure 2.7 is a representative diagram of stream cipher structure.</a:t>
            </a:r>
          </a:p>
          <a:p>
            <a:r>
              <a:rPr lang="en-US" sz="1200" kern="1200" baseline="0" dirty="0">
                <a:solidFill>
                  <a:schemeClr val="tx1"/>
                </a:solidFill>
                <a:latin typeface="Arial" charset="0"/>
                <a:ea typeface="ＭＳ Ｐゴシック" pitchFamily="-107" charset="-128"/>
                <a:cs typeface="ＭＳ Ｐゴシック" pitchFamily="-107" charset="-128"/>
              </a:rPr>
              <a:t>In this structure, a key is input to a pseudorandom bit generator that produces a</a:t>
            </a:r>
          </a:p>
          <a:p>
            <a:r>
              <a:rPr lang="en-US" sz="1200" kern="1200" baseline="0" dirty="0">
                <a:solidFill>
                  <a:schemeClr val="tx1"/>
                </a:solidFill>
                <a:latin typeface="Arial" charset="0"/>
                <a:ea typeface="ＭＳ Ｐゴシック" pitchFamily="-107" charset="-128"/>
                <a:cs typeface="ＭＳ Ｐゴシック" pitchFamily="-107" charset="-128"/>
              </a:rPr>
              <a:t>stream of 8-bit numbers that are apparently random. The pseudorandom stream is</a:t>
            </a:r>
          </a:p>
          <a:p>
            <a:r>
              <a:rPr lang="en-US" sz="1200" kern="1200" baseline="0" dirty="0">
                <a:solidFill>
                  <a:schemeClr val="tx1"/>
                </a:solidFill>
                <a:latin typeface="Arial" charset="0"/>
                <a:ea typeface="ＭＳ Ｐゴシック" pitchFamily="-107" charset="-128"/>
                <a:cs typeface="ＭＳ Ｐゴシック" pitchFamily="-107" charset="-128"/>
              </a:rPr>
              <a:t>unpredictable without knowledge of the input key and has an apparently random</a:t>
            </a:r>
          </a:p>
          <a:p>
            <a:r>
              <a:rPr lang="en-US" sz="1200" kern="1200" baseline="0" dirty="0">
                <a:solidFill>
                  <a:schemeClr val="tx1"/>
                </a:solidFill>
                <a:latin typeface="Arial" charset="0"/>
                <a:ea typeface="ＭＳ Ｐゴシック" pitchFamily="-107" charset="-128"/>
                <a:cs typeface="ＭＳ Ｐゴシック" pitchFamily="-107" charset="-128"/>
              </a:rPr>
              <a:t>character. The output of the generator, called a keystream , is combined one byte at</a:t>
            </a:r>
          </a:p>
          <a:p>
            <a:r>
              <a:rPr lang="en-US" sz="1200" kern="1200" baseline="0" dirty="0">
                <a:solidFill>
                  <a:schemeClr val="tx1"/>
                </a:solidFill>
                <a:latin typeface="Arial" charset="0"/>
                <a:ea typeface="ＭＳ Ｐゴシック" pitchFamily="-107" charset="-128"/>
                <a:cs typeface="ＭＳ Ｐゴシック" pitchFamily="-107" charset="-128"/>
              </a:rPr>
              <a:t>a time with the plaintext stream using the bitwise exclusive-OR (XOR) operation.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778942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5207029-E1A5-444F-B8DA-BD95E0BAC821}" type="slidenum">
              <a:rPr lang="en-AU">
                <a:latin typeface="Arial" pitchFamily="-84" charset="0"/>
              </a:rPr>
              <a:pPr/>
              <a:t>56</a:t>
            </a:fld>
            <a:endParaRPr lang="en-AU" dirty="0">
              <a:latin typeface="Arial" pitchFamily="-8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[KUMA97] lists the following important design considerations for a stream</a:t>
            </a:r>
          </a:p>
          <a:p>
            <a:r>
              <a:rPr lang="en-US" sz="1200" b="0" kern="1200" baseline="0" dirty="0">
                <a:solidFill>
                  <a:schemeClr val="tx1"/>
                </a:solidFill>
                <a:latin typeface="Arial" charset="0"/>
                <a:ea typeface="ＭＳ Ｐゴシック" pitchFamily="-107" charset="-128"/>
                <a:cs typeface="ＭＳ Ｐゴシック" pitchFamily="-107" charset="-128"/>
              </a:rPr>
              <a:t>cipher.</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1. The encryption sequence should have a large period. A pseudorandom number</a:t>
            </a:r>
          </a:p>
          <a:p>
            <a:r>
              <a:rPr lang="en-US" sz="1200" b="0" kern="1200" baseline="0" dirty="0">
                <a:solidFill>
                  <a:schemeClr val="tx1"/>
                </a:solidFill>
                <a:latin typeface="Arial" charset="0"/>
                <a:ea typeface="ＭＳ Ｐゴシック" pitchFamily="-107" charset="-128"/>
                <a:cs typeface="ＭＳ Ｐゴシック" pitchFamily="-107" charset="-128"/>
              </a:rPr>
              <a:t>generator uses a function that produces a deterministic stream of bits that</a:t>
            </a:r>
          </a:p>
          <a:p>
            <a:r>
              <a:rPr lang="en-US" sz="1200" b="0" kern="1200" baseline="0" dirty="0">
                <a:solidFill>
                  <a:schemeClr val="tx1"/>
                </a:solidFill>
                <a:latin typeface="Arial" charset="0"/>
                <a:ea typeface="ＭＳ Ｐゴシック" pitchFamily="-107" charset="-128"/>
                <a:cs typeface="ＭＳ Ｐゴシック" pitchFamily="-107" charset="-128"/>
              </a:rPr>
              <a:t>eventually repeats. The longer the period of repeat, the more difficult it will</a:t>
            </a:r>
          </a:p>
          <a:p>
            <a:r>
              <a:rPr lang="en-US" sz="1200" b="0" kern="1200" baseline="0" dirty="0">
                <a:solidFill>
                  <a:schemeClr val="tx1"/>
                </a:solidFill>
                <a:latin typeface="Arial" charset="0"/>
                <a:ea typeface="ＭＳ Ｐゴシック" pitchFamily="-107" charset="-128"/>
                <a:cs typeface="ＭＳ Ｐゴシック" pitchFamily="-107" charset="-128"/>
              </a:rPr>
              <a:t>be to do cryptanalysis.</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2. The keystream should approximate the properties of a true random number</a:t>
            </a:r>
          </a:p>
          <a:p>
            <a:r>
              <a:rPr lang="en-US" sz="1200" b="0" kern="1200" baseline="0" dirty="0">
                <a:solidFill>
                  <a:schemeClr val="tx1"/>
                </a:solidFill>
                <a:latin typeface="Arial" charset="0"/>
                <a:ea typeface="ＭＳ Ｐゴシック" pitchFamily="-107" charset="-128"/>
                <a:cs typeface="ＭＳ Ｐゴシック" pitchFamily="-107" charset="-128"/>
              </a:rPr>
              <a:t>stream as close as possible. For example, there should be an approximately</a:t>
            </a:r>
          </a:p>
          <a:p>
            <a:r>
              <a:rPr lang="en-US" sz="1200" b="0" kern="1200" baseline="0" dirty="0">
                <a:solidFill>
                  <a:schemeClr val="tx1"/>
                </a:solidFill>
                <a:latin typeface="Arial" charset="0"/>
                <a:ea typeface="ＭＳ Ｐゴシック" pitchFamily="-107" charset="-128"/>
                <a:cs typeface="ＭＳ Ｐゴシック" pitchFamily="-107" charset="-128"/>
              </a:rPr>
              <a:t>equal number of 1s and 0s. If the keystream is treated as a stream of bytes,</a:t>
            </a:r>
          </a:p>
          <a:p>
            <a:r>
              <a:rPr lang="en-US" sz="1200" b="0" kern="1200" baseline="0" dirty="0">
                <a:solidFill>
                  <a:schemeClr val="tx1"/>
                </a:solidFill>
                <a:latin typeface="Arial" charset="0"/>
                <a:ea typeface="ＭＳ Ｐゴシック" pitchFamily="-107" charset="-128"/>
                <a:cs typeface="ＭＳ Ｐゴシック" pitchFamily="-107" charset="-128"/>
              </a:rPr>
              <a:t>then all of the 256 possible byte values should appear approximately equally</a:t>
            </a:r>
          </a:p>
          <a:p>
            <a:r>
              <a:rPr lang="en-US" sz="1200" b="0" kern="1200" baseline="0" dirty="0">
                <a:solidFill>
                  <a:schemeClr val="tx1"/>
                </a:solidFill>
                <a:latin typeface="Arial" charset="0"/>
                <a:ea typeface="ＭＳ Ｐゴシック" pitchFamily="-107" charset="-128"/>
                <a:cs typeface="ＭＳ Ｐゴシック" pitchFamily="-107" charset="-128"/>
              </a:rPr>
              <a:t>often. The more random-appearing the keystream is, the more randomized the</a:t>
            </a:r>
          </a:p>
          <a:p>
            <a:r>
              <a:rPr lang="en-US" sz="1200" b="0" kern="1200" baseline="0" dirty="0">
                <a:solidFill>
                  <a:schemeClr val="tx1"/>
                </a:solidFill>
                <a:latin typeface="Arial" charset="0"/>
                <a:ea typeface="ＭＳ Ｐゴシック" pitchFamily="-107" charset="-128"/>
                <a:cs typeface="ＭＳ Ｐゴシック" pitchFamily="-107" charset="-128"/>
              </a:rPr>
              <a:t>ciphertext is, making cryptanalysis more difficult.</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3. Note from Figure 2.7 that the output of the pseudorandom number generator</a:t>
            </a:r>
          </a:p>
          <a:p>
            <a:r>
              <a:rPr lang="en-US" sz="1200" b="0" kern="1200" baseline="0" dirty="0">
                <a:solidFill>
                  <a:schemeClr val="tx1"/>
                </a:solidFill>
                <a:latin typeface="Arial" charset="0"/>
                <a:ea typeface="ＭＳ Ｐゴシック" pitchFamily="-107" charset="-128"/>
                <a:cs typeface="ＭＳ Ｐゴシック" pitchFamily="-107" charset="-128"/>
              </a:rPr>
              <a:t>is conditioned on the value of the input key. To guard against brute-force</a:t>
            </a:r>
          </a:p>
          <a:p>
            <a:r>
              <a:rPr lang="en-US" sz="1200" b="0" kern="1200" baseline="0" dirty="0">
                <a:solidFill>
                  <a:schemeClr val="tx1"/>
                </a:solidFill>
                <a:latin typeface="Arial" charset="0"/>
                <a:ea typeface="ＭＳ Ｐゴシック" pitchFamily="-107" charset="-128"/>
                <a:cs typeface="ＭＳ Ｐゴシック" pitchFamily="-107" charset="-128"/>
              </a:rPr>
              <a:t>attacks, the key needs to be sufficiently long. The same considerations as apply</a:t>
            </a:r>
          </a:p>
          <a:p>
            <a:r>
              <a:rPr lang="en-US" sz="1200" b="0" kern="1200" baseline="0" dirty="0">
                <a:solidFill>
                  <a:schemeClr val="tx1"/>
                </a:solidFill>
                <a:latin typeface="Arial" charset="0"/>
                <a:ea typeface="ＭＳ Ｐゴシック" pitchFamily="-107" charset="-128"/>
                <a:cs typeface="ＭＳ Ｐゴシック" pitchFamily="-107" charset="-128"/>
              </a:rPr>
              <a:t>for block ciphers are valid here. Thus, with current technology, a key length of</a:t>
            </a:r>
          </a:p>
          <a:p>
            <a:r>
              <a:rPr lang="en-US" sz="1200" b="0" kern="1200" baseline="0" dirty="0">
                <a:solidFill>
                  <a:schemeClr val="tx1"/>
                </a:solidFill>
                <a:latin typeface="Arial" charset="0"/>
                <a:ea typeface="ＭＳ Ｐゴシック" pitchFamily="-107" charset="-128"/>
                <a:cs typeface="ＭＳ Ｐゴシック" pitchFamily="-107" charset="-128"/>
              </a:rPr>
              <a:t>at least 128 bits is desirable.</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endParaRPr lang="en-US" b="0"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53427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9E57DE8F-507D-804F-9E2C-ED4BAF3ED482}" type="slidenum">
              <a:rPr lang="en-AU">
                <a:latin typeface="Arial" pitchFamily="-84" charset="0"/>
              </a:rPr>
              <a:pPr/>
              <a:t>57</a:t>
            </a:fld>
            <a:endParaRPr lang="en-AU" dirty="0">
              <a:latin typeface="Arial" pitchFamily="-8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RC4 is a stream cipher designed in 1987 by Ron Rivest for RSA Security. It is</a:t>
            </a:r>
          </a:p>
          <a:p>
            <a:r>
              <a:rPr lang="en-US" sz="1200" kern="1200" baseline="0" dirty="0">
                <a:solidFill>
                  <a:schemeClr val="tx1"/>
                </a:solidFill>
                <a:latin typeface="Arial" charset="0"/>
                <a:ea typeface="ＭＳ Ｐゴシック" pitchFamily="-107" charset="-128"/>
                <a:cs typeface="ＭＳ Ｐゴシック" pitchFamily="-107" charset="-128"/>
              </a:rPr>
              <a:t>a variable key-size stream cipher with byte-oriented operations. The algorithm</a:t>
            </a:r>
          </a:p>
          <a:p>
            <a:r>
              <a:rPr lang="en-US" sz="1200" kern="1200" baseline="0" dirty="0">
                <a:solidFill>
                  <a:schemeClr val="tx1"/>
                </a:solidFill>
                <a:latin typeface="Arial" charset="0"/>
                <a:ea typeface="ＭＳ Ｐゴシック" pitchFamily="-107" charset="-128"/>
                <a:cs typeface="ＭＳ Ｐゴシック" pitchFamily="-107" charset="-128"/>
              </a:rPr>
              <a:t>is based on the use of a random permutation. Analysis shows that the period of</a:t>
            </a:r>
          </a:p>
          <a:p>
            <a:r>
              <a:rPr lang="en-US" sz="1200" kern="1200" baseline="0" dirty="0">
                <a:solidFill>
                  <a:schemeClr val="tx1"/>
                </a:solidFill>
                <a:latin typeface="Arial" charset="0"/>
                <a:ea typeface="ＭＳ Ｐゴシック" pitchFamily="-107" charset="-128"/>
                <a:cs typeface="ＭＳ Ｐゴシック" pitchFamily="-107" charset="-128"/>
              </a:rPr>
              <a:t>the cipher is overwhelmingly likely to be greater than 10100 [ROBS95a]. Eight</a:t>
            </a:r>
          </a:p>
          <a:p>
            <a:r>
              <a:rPr lang="en-US" sz="1200" kern="1200" baseline="0" dirty="0">
                <a:solidFill>
                  <a:schemeClr val="tx1"/>
                </a:solidFill>
                <a:latin typeface="Arial" charset="0"/>
                <a:ea typeface="ＭＳ Ｐゴシック" pitchFamily="-107" charset="-128"/>
                <a:cs typeface="ＭＳ Ｐゴシック" pitchFamily="-107" charset="-128"/>
              </a:rPr>
              <a:t>to sixteen machine operations are required per output byte, and the cipher can</a:t>
            </a:r>
          </a:p>
          <a:p>
            <a:r>
              <a:rPr lang="en-US" sz="1200" kern="1200" baseline="0" dirty="0">
                <a:solidFill>
                  <a:schemeClr val="tx1"/>
                </a:solidFill>
                <a:latin typeface="Arial" charset="0"/>
                <a:ea typeface="ＭＳ Ｐゴシック" pitchFamily="-107" charset="-128"/>
                <a:cs typeface="ＭＳ Ｐゴシック" pitchFamily="-107" charset="-128"/>
              </a:rPr>
              <a:t>be expected to run very quickly in software. RC4 is used in the Secure Sockets</a:t>
            </a:r>
          </a:p>
          <a:p>
            <a:r>
              <a:rPr lang="en-US" sz="1200" kern="1200" baseline="0" dirty="0">
                <a:solidFill>
                  <a:schemeClr val="tx1"/>
                </a:solidFill>
                <a:latin typeface="Arial" charset="0"/>
                <a:ea typeface="ＭＳ Ｐゴシック" pitchFamily="-107" charset="-128"/>
                <a:cs typeface="ＭＳ Ｐゴシック" pitchFamily="-107" charset="-128"/>
              </a:rPr>
              <a:t>Layer/Transport Layer Security (SSL/TLS) standards that have been defined</a:t>
            </a:r>
          </a:p>
          <a:p>
            <a:r>
              <a:rPr lang="en-US" sz="1200" kern="1200" baseline="0" dirty="0">
                <a:solidFill>
                  <a:schemeClr val="tx1"/>
                </a:solidFill>
                <a:latin typeface="Arial" charset="0"/>
                <a:ea typeface="ＭＳ Ｐゴシック" pitchFamily="-107" charset="-128"/>
                <a:cs typeface="ＭＳ Ｐゴシック" pitchFamily="-107" charset="-128"/>
              </a:rPr>
              <a:t>for communication between Web browsers and servers. It is also used in the</a:t>
            </a:r>
          </a:p>
          <a:p>
            <a:r>
              <a:rPr lang="en-US" sz="1200" kern="1200" baseline="0" dirty="0">
                <a:solidFill>
                  <a:schemeClr val="tx1"/>
                </a:solidFill>
                <a:latin typeface="Arial" charset="0"/>
                <a:ea typeface="ＭＳ Ｐゴシック" pitchFamily="-107" charset="-128"/>
                <a:cs typeface="ＭＳ Ｐゴシック" pitchFamily="-107" charset="-128"/>
              </a:rPr>
              <a:t>Wired Equivalent Privacy (WEP) protocol and the newer WiFi Protected Access</a:t>
            </a:r>
          </a:p>
          <a:p>
            <a:r>
              <a:rPr lang="en-US" sz="1200" kern="1200" baseline="0" dirty="0">
                <a:solidFill>
                  <a:schemeClr val="tx1"/>
                </a:solidFill>
                <a:latin typeface="Arial" charset="0"/>
                <a:ea typeface="ＭＳ Ｐゴシック" pitchFamily="-107" charset="-128"/>
                <a:cs typeface="ＭＳ Ｐゴシック" pitchFamily="-107" charset="-128"/>
              </a:rPr>
              <a:t>(WPA) protocol that are part of the IEEE 802.11 wireless LAN standard. RC4</a:t>
            </a:r>
          </a:p>
          <a:p>
            <a:r>
              <a:rPr lang="en-US" sz="1200" kern="1200" baseline="0" dirty="0">
                <a:solidFill>
                  <a:schemeClr val="tx1"/>
                </a:solidFill>
                <a:latin typeface="Arial" charset="0"/>
                <a:ea typeface="ＭＳ Ｐゴシック" pitchFamily="-107" charset="-128"/>
                <a:cs typeface="ＭＳ Ｐゴシック" pitchFamily="-107" charset="-128"/>
              </a:rPr>
              <a:t>was kept as a trade secret by RSA Security. In September 1994, the RC4 algorithm</a:t>
            </a:r>
          </a:p>
          <a:p>
            <a:r>
              <a:rPr lang="en-US" sz="1200" kern="1200" baseline="0" dirty="0">
                <a:solidFill>
                  <a:schemeClr val="tx1"/>
                </a:solidFill>
                <a:latin typeface="Arial" charset="0"/>
                <a:ea typeface="ＭＳ Ｐゴシック" pitchFamily="-107" charset="-128"/>
                <a:cs typeface="ＭＳ Ｐゴシック" pitchFamily="-107" charset="-128"/>
              </a:rPr>
              <a:t>was anonymously posted on the Internet on the Cypherpunks anonymous</a:t>
            </a:r>
          </a:p>
          <a:p>
            <a:r>
              <a:rPr lang="en-US" sz="1200" kern="1200" baseline="0" dirty="0">
                <a:solidFill>
                  <a:schemeClr val="tx1"/>
                </a:solidFill>
                <a:latin typeface="Arial" charset="0"/>
                <a:ea typeface="ＭＳ Ｐゴシック" pitchFamily="-107" charset="-128"/>
                <a:cs typeface="ＭＳ Ｐゴシック" pitchFamily="-107" charset="-128"/>
              </a:rPr>
              <a:t>remailers list.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RC4 algorithm is remarkably simple and quite easy to explain. A</a:t>
            </a:r>
          </a:p>
          <a:p>
            <a:r>
              <a:rPr lang="en-US" sz="1200" kern="1200" baseline="0" dirty="0">
                <a:solidFill>
                  <a:schemeClr val="tx1"/>
                </a:solidFill>
                <a:latin typeface="Arial" charset="0"/>
                <a:ea typeface="ＭＳ Ｐゴシック" pitchFamily="-107" charset="-128"/>
                <a:cs typeface="ＭＳ Ｐゴシック" pitchFamily="-107" charset="-128"/>
              </a:rPr>
              <a:t>variable-length key of from 1 to 256 bytes (8 to 2048 bits) is used to initialize a</a:t>
            </a:r>
          </a:p>
          <a:p>
            <a:r>
              <a:rPr lang="en-US" sz="1200" kern="1200" baseline="0" dirty="0">
                <a:solidFill>
                  <a:schemeClr val="tx1"/>
                </a:solidFill>
                <a:latin typeface="Arial" charset="0"/>
                <a:ea typeface="ＭＳ Ｐゴシック" pitchFamily="-107" charset="-128"/>
                <a:cs typeface="ＭＳ Ｐゴシック" pitchFamily="-107" charset="-128"/>
              </a:rPr>
              <a:t>256-byte state vector S, with elements S[0], S[1], . . . , S[255]. At all times, S contains</a:t>
            </a:r>
          </a:p>
          <a:p>
            <a:r>
              <a:rPr lang="en-US" sz="1200" kern="1200" baseline="0" dirty="0">
                <a:solidFill>
                  <a:schemeClr val="tx1"/>
                </a:solidFill>
                <a:latin typeface="Arial" charset="0"/>
                <a:ea typeface="ＭＳ Ｐゴシック" pitchFamily="-107" charset="-128"/>
                <a:cs typeface="ＭＳ Ｐゴシック" pitchFamily="-107" charset="-128"/>
              </a:rPr>
              <a:t>a permutation of all 8-bit numbers from 0 through 255. For encryption and decryption,</a:t>
            </a:r>
          </a:p>
          <a:p>
            <a:r>
              <a:rPr lang="en-US" sz="1200" kern="1200" baseline="0" dirty="0">
                <a:solidFill>
                  <a:schemeClr val="tx1"/>
                </a:solidFill>
                <a:latin typeface="Arial" charset="0"/>
                <a:ea typeface="ＭＳ Ｐゴシック" pitchFamily="-107" charset="-128"/>
                <a:cs typeface="ＭＳ Ｐゴシック" pitchFamily="-107" charset="-128"/>
              </a:rPr>
              <a:t>a byte k  (see Figure 2.7) is generated from S by selecting one of the 255 entries</a:t>
            </a:r>
          </a:p>
          <a:p>
            <a:r>
              <a:rPr lang="en-US" sz="1200" kern="1200" baseline="0" dirty="0">
                <a:solidFill>
                  <a:schemeClr val="tx1"/>
                </a:solidFill>
                <a:latin typeface="Arial" charset="0"/>
                <a:ea typeface="ＭＳ Ｐゴシック" pitchFamily="-107" charset="-128"/>
                <a:cs typeface="ＭＳ Ｐゴシック" pitchFamily="-107" charset="-128"/>
              </a:rPr>
              <a:t>in a systematic fashion. As each value of k  is generated, the entries in S are once</a:t>
            </a:r>
          </a:p>
          <a:p>
            <a:r>
              <a:rPr lang="en-US" sz="1200" kern="1200" baseline="0" dirty="0">
                <a:solidFill>
                  <a:schemeClr val="tx1"/>
                </a:solidFill>
                <a:latin typeface="Arial" charset="0"/>
                <a:ea typeface="ＭＳ Ｐゴシック" pitchFamily="-107" charset="-128"/>
                <a:cs typeface="ＭＳ Ｐゴシック" pitchFamily="-107" charset="-128"/>
              </a:rPr>
              <a:t>again permuted.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 number of papers have been published analyzing methods</a:t>
            </a:r>
          </a:p>
          <a:p>
            <a:r>
              <a:rPr lang="en-US" sz="1200" kern="1200" baseline="0" dirty="0">
                <a:solidFill>
                  <a:schemeClr val="tx1"/>
                </a:solidFill>
                <a:latin typeface="Arial" charset="0"/>
                <a:ea typeface="ＭＳ Ｐゴシック" pitchFamily="-107" charset="-128"/>
                <a:cs typeface="ＭＳ Ｐゴシック" pitchFamily="-107" charset="-128"/>
              </a:rPr>
              <a:t>of attacking RC4 (e.g., [KNUD98], [FLUH00], [MANT01]). None of these</a:t>
            </a:r>
          </a:p>
          <a:p>
            <a:r>
              <a:rPr lang="en-US" sz="1200" kern="1200" baseline="0" dirty="0">
                <a:solidFill>
                  <a:schemeClr val="tx1"/>
                </a:solidFill>
                <a:latin typeface="Arial" charset="0"/>
                <a:ea typeface="ＭＳ Ｐゴシック" pitchFamily="-107" charset="-128"/>
                <a:cs typeface="ＭＳ Ｐゴシック" pitchFamily="-107" charset="-128"/>
              </a:rPr>
              <a:t>approaches is practical against RC4 with a reasonable key length, such as 128 bits.</a:t>
            </a:r>
          </a:p>
          <a:p>
            <a:r>
              <a:rPr lang="en-US" sz="1200" kern="1200" baseline="0" dirty="0">
                <a:solidFill>
                  <a:schemeClr val="tx1"/>
                </a:solidFill>
                <a:latin typeface="Arial" charset="0"/>
                <a:ea typeface="ＭＳ Ｐゴシック" pitchFamily="-107" charset="-128"/>
                <a:cs typeface="ＭＳ Ｐゴシック" pitchFamily="-107" charset="-128"/>
              </a:rPr>
              <a:t>A more serious problem is reported in [FLUH01]. The authors demonstrate that</a:t>
            </a:r>
          </a:p>
          <a:p>
            <a:r>
              <a:rPr lang="en-US" sz="1200" kern="1200" baseline="0" dirty="0">
                <a:solidFill>
                  <a:schemeClr val="tx1"/>
                </a:solidFill>
                <a:latin typeface="Arial" charset="0"/>
                <a:ea typeface="ＭＳ Ｐゴシック" pitchFamily="-107" charset="-128"/>
                <a:cs typeface="ＭＳ Ｐゴシック" pitchFamily="-107" charset="-128"/>
              </a:rPr>
              <a:t>the WEP protocol, intended to provide confidentiality on 802.11 wireless LAN</a:t>
            </a:r>
          </a:p>
          <a:p>
            <a:r>
              <a:rPr lang="en-US" sz="1200" kern="1200" baseline="0" dirty="0">
                <a:solidFill>
                  <a:schemeClr val="tx1"/>
                </a:solidFill>
                <a:latin typeface="Arial" charset="0"/>
                <a:ea typeface="ＭＳ Ｐゴシック" pitchFamily="-107" charset="-128"/>
                <a:cs typeface="ＭＳ Ｐゴシック" pitchFamily="-107" charset="-128"/>
              </a:rPr>
              <a:t> networks, is vulnerable to a particular attack approach. In essence, the problem is</a:t>
            </a:r>
          </a:p>
          <a:p>
            <a:r>
              <a:rPr lang="en-US" sz="1200" kern="1200" baseline="0" dirty="0">
                <a:solidFill>
                  <a:schemeClr val="tx1"/>
                </a:solidFill>
                <a:latin typeface="Arial" charset="0"/>
                <a:ea typeface="ＭＳ Ｐゴシック" pitchFamily="-107" charset="-128"/>
                <a:cs typeface="ＭＳ Ｐゴシック" pitchFamily="-107" charset="-128"/>
              </a:rPr>
              <a:t>not with RC4 itself but the way in which keys are generated for use as input to RC4.</a:t>
            </a:r>
          </a:p>
          <a:p>
            <a:r>
              <a:rPr lang="en-US" sz="1200" kern="1200" baseline="0" dirty="0">
                <a:solidFill>
                  <a:schemeClr val="tx1"/>
                </a:solidFill>
                <a:latin typeface="Arial" charset="0"/>
                <a:ea typeface="ＭＳ Ｐゴシック" pitchFamily="-107" charset="-128"/>
                <a:cs typeface="ＭＳ Ｐゴシック" pitchFamily="-107" charset="-128"/>
              </a:rPr>
              <a:t>This particular problem does not appear to be relevant to other applications using</a:t>
            </a:r>
          </a:p>
          <a:p>
            <a:r>
              <a:rPr lang="en-US" sz="1200" kern="1200" baseline="0" dirty="0">
                <a:solidFill>
                  <a:schemeClr val="tx1"/>
                </a:solidFill>
                <a:latin typeface="Arial" charset="0"/>
                <a:ea typeface="ＭＳ Ｐゴシック" pitchFamily="-107" charset="-128"/>
                <a:cs typeface="ＭＳ Ｐゴシック" pitchFamily="-107" charset="-128"/>
              </a:rPr>
              <a:t>RC4 and can be remedied in WEP by changing the way in which keys are generated.</a:t>
            </a:r>
          </a:p>
          <a:p>
            <a:r>
              <a:rPr lang="en-US" sz="1200" kern="1200" baseline="0" dirty="0">
                <a:solidFill>
                  <a:schemeClr val="tx1"/>
                </a:solidFill>
                <a:latin typeface="Arial" charset="0"/>
                <a:ea typeface="ＭＳ Ｐゴシック" pitchFamily="-107" charset="-128"/>
                <a:cs typeface="ＭＳ Ｐゴシック" pitchFamily="-107" charset="-128"/>
              </a:rPr>
              <a:t>This problem points out the difficulty in designing a secure system that involves</a:t>
            </a:r>
          </a:p>
          <a:p>
            <a:r>
              <a:rPr lang="en-US" sz="1200" kern="1200" baseline="0" dirty="0">
                <a:solidFill>
                  <a:schemeClr val="tx1"/>
                </a:solidFill>
                <a:latin typeface="Arial" charset="0"/>
                <a:ea typeface="ＭＳ Ｐゴシック" pitchFamily="-107" charset="-128"/>
                <a:cs typeface="ＭＳ Ｐゴシック" pitchFamily="-107" charset="-128"/>
              </a:rPr>
              <a:t>both cryptographic functions and protocols that make use of them.</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041760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6C89AAF-D792-C74E-B439-0F277549AD13}" type="slidenum">
              <a:rPr lang="en-AU">
                <a:latin typeface="Arial" pitchFamily="-84" charset="0"/>
              </a:rPr>
              <a:pPr/>
              <a:t>60</a:t>
            </a:fld>
            <a:endParaRPr lang="en-AU" dirty="0">
              <a:latin typeface="Arial" pitchFamily="-84" charset="0"/>
            </a:endParaRPr>
          </a:p>
        </p:txBody>
      </p:sp>
      <p:sp>
        <p:nvSpPr>
          <p:cNvPr id="82947" name="Rectangle 2"/>
          <p:cNvSpPr>
            <a:spLocks noGrp="1" noRot="1" noChangeAspect="1" noChangeArrowheads="1" noTextEdit="1"/>
          </p:cNvSpPr>
          <p:nvPr>
            <p:ph type="sldImg"/>
          </p:nvPr>
        </p:nvSpPr>
        <p:spPr>
          <a:solidFill>
            <a:srgbClr val="FFFFFF"/>
          </a:solidFill>
          <a:ln/>
        </p:spPr>
      </p:sp>
      <p:sp>
        <p:nvSpPr>
          <p:cNvPr id="82948" name="Rectangle 3"/>
          <p:cNvSpPr>
            <a:spLocks noGrp="1" noChangeArrowheads="1"/>
          </p:cNvSpPr>
          <p:nvPr>
            <p:ph type="body" idx="1"/>
          </p:nvPr>
        </p:nvSpPr>
        <p:spPr>
          <a:noFill/>
          <a:ln/>
        </p:spPr>
        <p:txBody>
          <a:bodyPr/>
          <a:lstStyle/>
          <a:p>
            <a:pPr eaLnBrk="1" hangingPunct="1"/>
            <a:r>
              <a:rPr lang="en-US" sz="1200" kern="1200" baseline="0" dirty="0">
                <a:solidFill>
                  <a:schemeClr val="tx1"/>
                </a:solidFill>
                <a:latin typeface="Arial" charset="0"/>
                <a:ea typeface="ＭＳ Ｐゴシック" pitchFamily="-107" charset="-128"/>
                <a:cs typeface="ＭＳ Ｐゴシック" pitchFamily="-107" charset="-128"/>
              </a:rPr>
              <a:t> Figure 2.8 illustrates the RC4 logic.</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959101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Chapter 2 summary.</a:t>
            </a:r>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62</a:t>
            </a:fld>
            <a:endParaRPr lang="en-AU" dirty="0"/>
          </a:p>
        </p:txBody>
      </p:sp>
    </p:spTree>
    <p:extLst>
      <p:ext uri="{BB962C8B-B14F-4D97-AF65-F5344CB8AC3E}">
        <p14:creationId xmlns:p14="http://schemas.microsoft.com/office/powerpoint/2010/main" val="426769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E77776E6-1D1C-9842-A633-6C063FBF1A16}" type="slidenum">
              <a:rPr lang="en-AU">
                <a:latin typeface="Arial" pitchFamily="-84" charset="0"/>
              </a:rPr>
              <a:pPr/>
              <a:t>4</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 symmetric encryption  scheme has five ingredients (Figure 2.1):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Plaintext:  This is the original message or data that is fed into the algorithm</a:t>
            </a:r>
          </a:p>
          <a:p>
            <a:r>
              <a:rPr lang="en-US" sz="1200" kern="1200" baseline="0" dirty="0">
                <a:solidFill>
                  <a:schemeClr val="tx1"/>
                </a:solidFill>
                <a:latin typeface="Arial" charset="0"/>
                <a:ea typeface="ＭＳ Ｐゴシック" pitchFamily="-107" charset="-128"/>
                <a:cs typeface="ＭＳ Ｐゴシック" pitchFamily="-107" charset="-128"/>
              </a:rPr>
              <a:t>as 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Encryption algorithm:  The encryption  algorithm performs various substitutions</a:t>
            </a:r>
          </a:p>
          <a:p>
            <a:r>
              <a:rPr lang="en-US" sz="1200" kern="1200" baseline="0" dirty="0">
                <a:solidFill>
                  <a:schemeClr val="tx1"/>
                </a:solidFill>
                <a:latin typeface="Arial" charset="0"/>
                <a:ea typeface="ＭＳ Ｐゴシック" pitchFamily="-107" charset="-128"/>
                <a:cs typeface="ＭＳ Ｐゴシック" pitchFamily="-107" charset="-128"/>
              </a:rPr>
              <a:t>and transformations on the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Secret key:  The secret key is also input to the algorithm. The exact substitutions</a:t>
            </a:r>
          </a:p>
          <a:p>
            <a:r>
              <a:rPr lang="en-US" sz="1200" kern="1200" baseline="0" dirty="0">
                <a:solidFill>
                  <a:schemeClr val="tx1"/>
                </a:solidFill>
                <a:latin typeface="Arial" charset="0"/>
                <a:ea typeface="ＭＳ Ｐゴシック" pitchFamily="-107" charset="-128"/>
                <a:cs typeface="ＭＳ Ｐゴシック" pitchFamily="-107" charset="-128"/>
              </a:rPr>
              <a:t>and transformations performed by the algorithm depend on the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Ciphertext: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secret key. For a given message, two different keys will</a:t>
            </a:r>
          </a:p>
          <a:p>
            <a:r>
              <a:rPr lang="en-US" sz="1200" kern="1200" baseline="0" dirty="0">
                <a:solidFill>
                  <a:schemeClr val="tx1"/>
                </a:solidFill>
                <a:latin typeface="Arial" charset="0"/>
                <a:ea typeface="ＭＳ Ｐゴシック" pitchFamily="-107" charset="-128"/>
                <a:cs typeface="ＭＳ Ｐゴシック" pitchFamily="-107" charset="-128"/>
              </a:rPr>
              <a:t>produce two different ciphertexts.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Decryption algorithm:  This is essentially the encryption algorithm run in</a:t>
            </a:r>
          </a:p>
          <a:p>
            <a:r>
              <a:rPr lang="en-US" sz="1200" kern="1200" baseline="0" dirty="0">
                <a:solidFill>
                  <a:schemeClr val="tx1"/>
                </a:solidFill>
                <a:latin typeface="Arial" charset="0"/>
                <a:ea typeface="ＭＳ Ｐゴシック" pitchFamily="-107" charset="-128"/>
                <a:cs typeface="ＭＳ Ｐゴシック" pitchFamily="-107" charset="-128"/>
              </a:rPr>
              <a:t>reverse. It takes the ciphertext and the same secret key and produces the</a:t>
            </a:r>
          </a:p>
          <a:p>
            <a:r>
              <a:rPr lang="en-US" sz="1200" kern="1200" baseline="0" dirty="0">
                <a:solidFill>
                  <a:schemeClr val="tx1"/>
                </a:solidFill>
                <a:latin typeface="Arial" charset="0"/>
                <a:ea typeface="ＭＳ Ｐゴシック" pitchFamily="-107" charset="-128"/>
                <a:cs typeface="ＭＳ Ｐゴシック" pitchFamily="-107" charset="-128"/>
              </a:rPr>
              <a:t>original plaintext.</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157E78FE-9DAA-DF45-8210-A62015F88650}" type="slidenum">
              <a:rPr lang="en-AU">
                <a:latin typeface="Arial" pitchFamily="-84" charset="0"/>
              </a:rPr>
              <a:pPr/>
              <a:t>6</a:t>
            </a:fld>
            <a:endParaRPr lang="en-AU" dirty="0">
              <a:latin typeface="Arial" pitchFamily="-8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There are two requirements for secure use of symmetric encryption: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We need a strong encryption algorithm. At a minimum, we would like the</a:t>
            </a:r>
          </a:p>
          <a:p>
            <a:r>
              <a:rPr lang="en-US" sz="1200" kern="1200" baseline="0" dirty="0">
                <a:solidFill>
                  <a:schemeClr val="tx1"/>
                </a:solidFill>
                <a:latin typeface="Arial" charset="0"/>
                <a:ea typeface="ＭＳ Ｐゴシック" pitchFamily="-107" charset="-128"/>
                <a:cs typeface="ＭＳ Ｐゴシック" pitchFamily="-107" charset="-128"/>
              </a:rPr>
              <a:t>algorithm to be such that an opponent who knows the algorithm and has</a:t>
            </a:r>
          </a:p>
          <a:p>
            <a:r>
              <a:rPr lang="en-US" sz="1200" kern="1200" baseline="0" dirty="0">
                <a:solidFill>
                  <a:schemeClr val="tx1"/>
                </a:solidFill>
                <a:latin typeface="Arial" charset="0"/>
                <a:ea typeface="ＭＳ Ｐゴシック" pitchFamily="-107" charset="-128"/>
                <a:cs typeface="ＭＳ Ｐゴシック" pitchFamily="-107" charset="-128"/>
              </a:rPr>
              <a:t>access to one or more ciphertexts would be unable to decipher the ciphertext</a:t>
            </a:r>
          </a:p>
          <a:p>
            <a:r>
              <a:rPr lang="en-US" sz="1200" kern="1200" baseline="0" dirty="0">
                <a:solidFill>
                  <a:schemeClr val="tx1"/>
                </a:solidFill>
                <a:latin typeface="Arial" charset="0"/>
                <a:ea typeface="ＭＳ Ｐゴシック" pitchFamily="-107" charset="-128"/>
                <a:cs typeface="ＭＳ Ｐゴシック" pitchFamily="-107" charset="-128"/>
              </a:rPr>
              <a:t>or figure out the key. This requirement is usually stated in a stronger form:</a:t>
            </a:r>
          </a:p>
          <a:p>
            <a:r>
              <a:rPr lang="en-US" sz="1200" kern="1200" baseline="0" dirty="0">
                <a:solidFill>
                  <a:schemeClr val="tx1"/>
                </a:solidFill>
                <a:latin typeface="Arial" charset="0"/>
                <a:ea typeface="ＭＳ Ｐゴシック" pitchFamily="-107" charset="-128"/>
                <a:cs typeface="ＭＳ Ｐゴシック" pitchFamily="-107" charset="-128"/>
              </a:rPr>
              <a:t>The opponent should be unable to decrypt ciphertext or discover the key even</a:t>
            </a:r>
          </a:p>
          <a:p>
            <a:r>
              <a:rPr lang="en-US" sz="1200" kern="1200" baseline="0" dirty="0">
                <a:solidFill>
                  <a:schemeClr val="tx1"/>
                </a:solidFill>
                <a:latin typeface="Arial" charset="0"/>
                <a:ea typeface="ＭＳ Ｐゴシック" pitchFamily="-107" charset="-128"/>
                <a:cs typeface="ＭＳ Ｐゴシック" pitchFamily="-107" charset="-128"/>
              </a:rPr>
              <a:t> if he or she is in possession of a number of ciphertexts together with the plaintext</a:t>
            </a:r>
          </a:p>
          <a:p>
            <a:r>
              <a:rPr lang="en-US" sz="1200" kern="1200" baseline="0" dirty="0">
                <a:solidFill>
                  <a:schemeClr val="tx1"/>
                </a:solidFill>
                <a:latin typeface="Arial" charset="0"/>
                <a:ea typeface="ＭＳ Ｐゴシック" pitchFamily="-107" charset="-128"/>
                <a:cs typeface="ＭＳ Ｐゴシック" pitchFamily="-107" charset="-128"/>
              </a:rPr>
              <a:t>that produced each ciphertext.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Sender and receiver must have obtained copies of the secret key in a secure</a:t>
            </a:r>
          </a:p>
          <a:p>
            <a:r>
              <a:rPr lang="en-US" sz="1200" kern="1200" baseline="0" dirty="0">
                <a:solidFill>
                  <a:schemeClr val="tx1"/>
                </a:solidFill>
                <a:latin typeface="Arial" charset="0"/>
                <a:ea typeface="ＭＳ Ｐゴシック" pitchFamily="-107" charset="-128"/>
                <a:cs typeface="ＭＳ Ｐゴシック" pitchFamily="-107" charset="-128"/>
              </a:rPr>
              <a:t>fashion and must keep the key secure. If someone can discover the key and</a:t>
            </a:r>
          </a:p>
          <a:p>
            <a:r>
              <a:rPr lang="en-US" sz="1200" kern="1200" baseline="0" dirty="0">
                <a:solidFill>
                  <a:schemeClr val="tx1"/>
                </a:solidFill>
                <a:latin typeface="Arial" charset="0"/>
                <a:ea typeface="ＭＳ Ｐゴシック" pitchFamily="-107" charset="-128"/>
                <a:cs typeface="ＭＳ Ｐゴシック" pitchFamily="-107" charset="-128"/>
              </a:rPr>
              <a:t>knows the algorithm, all communication using this key is readable.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It is important to note that the security of symmetric encryption depends on</a:t>
            </a:r>
          </a:p>
          <a:p>
            <a:r>
              <a:rPr lang="en-US" sz="1200" kern="1200" baseline="0" dirty="0">
                <a:solidFill>
                  <a:schemeClr val="tx1"/>
                </a:solidFill>
                <a:latin typeface="Arial" charset="0"/>
                <a:ea typeface="ＭＳ Ｐゴシック" pitchFamily="-107" charset="-128"/>
                <a:cs typeface="ＭＳ Ｐゴシック" pitchFamily="-107" charset="-128"/>
              </a:rPr>
              <a:t>the secrecy of the key, not the secrecy of the algorithm. That is, it is assumed that</a:t>
            </a:r>
          </a:p>
          <a:p>
            <a:r>
              <a:rPr lang="en-US" sz="1200" kern="1200" baseline="0" dirty="0">
                <a:solidFill>
                  <a:schemeClr val="tx1"/>
                </a:solidFill>
                <a:latin typeface="Arial" charset="0"/>
                <a:ea typeface="ＭＳ Ｐゴシック" pitchFamily="-107" charset="-128"/>
                <a:cs typeface="ＭＳ Ｐゴシック" pitchFamily="-107" charset="-128"/>
              </a:rPr>
              <a:t>it is impractical to decrypt a message on the basis of the ciphertext plus  knowledge</a:t>
            </a:r>
          </a:p>
          <a:p>
            <a:r>
              <a:rPr lang="en-US" sz="1200" kern="1200" baseline="0" dirty="0">
                <a:solidFill>
                  <a:schemeClr val="tx1"/>
                </a:solidFill>
                <a:latin typeface="Arial" charset="0"/>
                <a:ea typeface="ＭＳ Ｐゴシック" pitchFamily="-107" charset="-128"/>
                <a:cs typeface="ＭＳ Ｐゴシック" pitchFamily="-107" charset="-128"/>
              </a:rPr>
              <a:t>of the encryption/decryption algorithm. In other words, we do not need to keep the</a:t>
            </a:r>
          </a:p>
          <a:p>
            <a:r>
              <a:rPr lang="en-US" sz="1200" kern="1200" baseline="0" dirty="0">
                <a:solidFill>
                  <a:schemeClr val="tx1"/>
                </a:solidFill>
                <a:latin typeface="Arial" charset="0"/>
                <a:ea typeface="ＭＳ Ｐゴシック" pitchFamily="-107" charset="-128"/>
                <a:cs typeface="ＭＳ Ｐゴシック" pitchFamily="-107" charset="-128"/>
              </a:rPr>
              <a:t>algorithm secret; we need to keep only the key secret.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This feature of symmetric encryption is what makes it feasible for widespread</a:t>
            </a:r>
          </a:p>
          <a:p>
            <a:r>
              <a:rPr lang="en-US" sz="1200" kern="1200" baseline="0" dirty="0">
                <a:solidFill>
                  <a:schemeClr val="tx1"/>
                </a:solidFill>
                <a:latin typeface="Arial" charset="0"/>
                <a:ea typeface="ＭＳ Ｐゴシック" pitchFamily="-107" charset="-128"/>
                <a:cs typeface="ＭＳ Ｐゴシック" pitchFamily="-107" charset="-128"/>
              </a:rPr>
              <a:t>use. The fact that the algorithm need not be kept secret means that manufacturers</a:t>
            </a:r>
          </a:p>
          <a:p>
            <a:r>
              <a:rPr lang="en-US" sz="1200" kern="1200" baseline="0" dirty="0">
                <a:solidFill>
                  <a:schemeClr val="tx1"/>
                </a:solidFill>
                <a:latin typeface="Arial" charset="0"/>
                <a:ea typeface="ＭＳ Ｐゴシック" pitchFamily="-107" charset="-128"/>
                <a:cs typeface="ＭＳ Ｐゴシック" pitchFamily="-107" charset="-128"/>
              </a:rPr>
              <a:t>can and have developed low-cost chip implementations of data encryption</a:t>
            </a:r>
          </a:p>
          <a:p>
            <a:r>
              <a:rPr lang="en-US" sz="1200" kern="1200" baseline="0" dirty="0">
                <a:solidFill>
                  <a:schemeClr val="tx1"/>
                </a:solidFill>
                <a:latin typeface="Arial" charset="0"/>
                <a:ea typeface="ＭＳ Ｐゴシック" pitchFamily="-107" charset="-128"/>
                <a:cs typeface="ＭＳ Ｐゴシック" pitchFamily="-107" charset="-128"/>
              </a:rPr>
              <a:t>algorithms. These chips are widely available and incorporated into a number of</a:t>
            </a:r>
          </a:p>
          <a:p>
            <a:r>
              <a:rPr lang="en-US" sz="1200" kern="1200" baseline="0" dirty="0">
                <a:solidFill>
                  <a:schemeClr val="tx1"/>
                </a:solidFill>
                <a:latin typeface="Arial" charset="0"/>
                <a:ea typeface="ＭＳ Ｐゴシック" pitchFamily="-107" charset="-128"/>
                <a:cs typeface="ＭＳ Ｐゴシック" pitchFamily="-107" charset="-128"/>
              </a:rPr>
              <a:t>products. With the use of symmetric encryption, the principal security problem is</a:t>
            </a:r>
          </a:p>
          <a:p>
            <a:r>
              <a:rPr lang="en-US" sz="1200" kern="1200" baseline="0" dirty="0">
                <a:solidFill>
                  <a:schemeClr val="tx1"/>
                </a:solidFill>
                <a:latin typeface="Arial" charset="0"/>
                <a:ea typeface="ＭＳ Ｐゴシック" pitchFamily="-107" charset="-128"/>
                <a:cs typeface="ＭＳ Ｐゴシック" pitchFamily="-107" charset="-128"/>
              </a:rPr>
              <a:t>maintaining the secrecy of the key.</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45651AD0-546C-6748-A2B4-381BCF47FADA}" type="slidenum">
              <a:rPr lang="en-AU">
                <a:latin typeface="Arial" pitchFamily="-84" charset="0"/>
              </a:rPr>
              <a:pPr/>
              <a:t>7</a:t>
            </a:fld>
            <a:endParaRPr lang="en-AU" dirty="0">
              <a:latin typeface="Arial" pitchFamily="-84" charset="0"/>
            </a:endParaRPr>
          </a:p>
        </p:txBody>
      </p:sp>
      <p:sp>
        <p:nvSpPr>
          <p:cNvPr id="25603" name="Rectangle 1026"/>
          <p:cNvSpPr>
            <a:spLocks noGrp="1" noRot="1" noChangeAspect="1" noChangeArrowheads="1" noTextEdit="1"/>
          </p:cNvSpPr>
          <p:nvPr>
            <p:ph type="sldImg"/>
          </p:nvPr>
        </p:nvSpPr>
        <p:spPr>
          <a:ln/>
        </p:spPr>
      </p:sp>
      <p:sp>
        <p:nvSpPr>
          <p:cNvPr id="25604"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Cryptographic systems are generically classified along three independent</a:t>
            </a:r>
          </a:p>
          <a:p>
            <a:r>
              <a:rPr lang="en-US" sz="1200" kern="1200" baseline="0" dirty="0">
                <a:solidFill>
                  <a:schemeClr val="tx1"/>
                </a:solidFill>
                <a:latin typeface="Arial" charset="0"/>
                <a:ea typeface="ＭＳ Ｐゴシック" pitchFamily="-107" charset="-128"/>
                <a:cs typeface="ＭＳ Ｐゴシック" pitchFamily="-107" charset="-128"/>
              </a:rPr>
              <a:t>dimensions: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The type of operations used for transforming plaintext to ciphertext.  All</a:t>
            </a:r>
          </a:p>
          <a:p>
            <a:r>
              <a:rPr lang="en-US" sz="1200" kern="1200" baseline="0" dirty="0">
                <a:solidFill>
                  <a:schemeClr val="tx1"/>
                </a:solidFill>
                <a:latin typeface="Arial" charset="0"/>
                <a:ea typeface="ＭＳ Ｐゴシック" pitchFamily="-107" charset="-128"/>
                <a:cs typeface="ＭＳ Ｐゴシック" pitchFamily="-107" charset="-128"/>
              </a:rPr>
              <a:t>encryption algorithms are based on two general principles: substitution, in</a:t>
            </a:r>
          </a:p>
          <a:p>
            <a:r>
              <a:rPr lang="en-US" sz="1200" kern="1200" baseline="0" dirty="0">
                <a:solidFill>
                  <a:schemeClr val="tx1"/>
                </a:solidFill>
                <a:latin typeface="Arial" charset="0"/>
                <a:ea typeface="ＭＳ Ｐゴシック" pitchFamily="-107" charset="-128"/>
                <a:cs typeface="ＭＳ Ｐゴシック" pitchFamily="-107" charset="-128"/>
              </a:rPr>
              <a:t>which each element in the plaintext (bit, letter, group of bits or letters) is</a:t>
            </a:r>
          </a:p>
          <a:p>
            <a:r>
              <a:rPr lang="en-US" sz="1200" kern="1200" baseline="0" dirty="0">
                <a:solidFill>
                  <a:schemeClr val="tx1"/>
                </a:solidFill>
                <a:latin typeface="Arial" charset="0"/>
                <a:ea typeface="ＭＳ Ｐゴシック" pitchFamily="-107" charset="-128"/>
                <a:cs typeface="ＭＳ Ｐゴシック" pitchFamily="-107" charset="-128"/>
              </a:rPr>
              <a:t>mapped into another element, and transposition, in which elements in the</a:t>
            </a:r>
          </a:p>
          <a:p>
            <a:r>
              <a:rPr lang="en-US" sz="1200" kern="1200" baseline="0" dirty="0">
                <a:solidFill>
                  <a:schemeClr val="tx1"/>
                </a:solidFill>
                <a:latin typeface="Arial" charset="0"/>
                <a:ea typeface="ＭＳ Ｐゴシック" pitchFamily="-107" charset="-128"/>
                <a:cs typeface="ＭＳ Ｐゴシック" pitchFamily="-107" charset="-128"/>
              </a:rPr>
              <a:t>plaintext are rearranged. The fundamental requirement is that no information</a:t>
            </a:r>
          </a:p>
          <a:p>
            <a:r>
              <a:rPr lang="en-US" sz="1200" kern="1200" baseline="0" dirty="0">
                <a:solidFill>
                  <a:schemeClr val="tx1"/>
                </a:solidFill>
                <a:latin typeface="Arial" charset="0"/>
                <a:ea typeface="ＭＳ Ｐゴシック" pitchFamily="-107" charset="-128"/>
                <a:cs typeface="ＭＳ Ｐゴシック" pitchFamily="-107" charset="-128"/>
              </a:rPr>
              <a:t>be lost (i.e., that all operations be reversible). Most systems, referred to as</a:t>
            </a:r>
          </a:p>
          <a:p>
            <a:r>
              <a:rPr lang="en-US" sz="1200" kern="1200" baseline="0" dirty="0">
                <a:solidFill>
                  <a:schemeClr val="tx1"/>
                </a:solidFill>
                <a:latin typeface="Arial" charset="0"/>
                <a:ea typeface="ＭＳ Ｐゴシック" pitchFamily="-107" charset="-128"/>
                <a:cs typeface="ＭＳ Ｐゴシック" pitchFamily="-107" charset="-128"/>
              </a:rPr>
              <a:t>product systems, involve multiple stages of substitutions and transpositions.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The number of keys used.  If both sender and receiver use the same key, the</a:t>
            </a:r>
          </a:p>
          <a:p>
            <a:r>
              <a:rPr lang="en-US" sz="1200" kern="1200" baseline="0" dirty="0">
                <a:solidFill>
                  <a:schemeClr val="tx1"/>
                </a:solidFill>
                <a:latin typeface="Arial" charset="0"/>
                <a:ea typeface="ＭＳ Ｐゴシック" pitchFamily="-107" charset="-128"/>
                <a:cs typeface="ＭＳ Ｐゴシック" pitchFamily="-107" charset="-128"/>
              </a:rPr>
              <a:t>system is referred to as symmetric, single-key, secret-key, or conventional</a:t>
            </a:r>
          </a:p>
          <a:p>
            <a:r>
              <a:rPr lang="en-US" sz="1200" kern="1200" baseline="0" dirty="0">
                <a:solidFill>
                  <a:schemeClr val="tx1"/>
                </a:solidFill>
                <a:latin typeface="Arial" charset="0"/>
                <a:ea typeface="ＭＳ Ｐゴシック" pitchFamily="-107" charset="-128"/>
                <a:cs typeface="ＭＳ Ｐゴシック" pitchFamily="-107" charset="-128"/>
              </a:rPr>
              <a:t>encryption.</a:t>
            </a:r>
          </a:p>
          <a:p>
            <a:r>
              <a:rPr lang="en-US" sz="1200" kern="1200" baseline="0" dirty="0">
                <a:solidFill>
                  <a:schemeClr val="tx1"/>
                </a:solidFill>
                <a:latin typeface="Arial" charset="0"/>
                <a:ea typeface="ＭＳ Ｐゴシック" pitchFamily="-107" charset="-128"/>
                <a:cs typeface="ＭＳ Ｐゴシック" pitchFamily="-107" charset="-128"/>
              </a:rPr>
              <a:t>If the sender and receiver each use a different key, the system is</a:t>
            </a:r>
          </a:p>
          <a:p>
            <a:r>
              <a:rPr lang="en-US" sz="1200" kern="1200" baseline="0" dirty="0">
                <a:solidFill>
                  <a:schemeClr val="tx1"/>
                </a:solidFill>
                <a:latin typeface="Arial" charset="0"/>
                <a:ea typeface="ＭＳ Ｐゴシック" pitchFamily="-107" charset="-128"/>
                <a:cs typeface="ＭＳ Ｐゴシック" pitchFamily="-107" charset="-128"/>
              </a:rPr>
              <a:t>referred to as asymmetric, two-key, or public-key encryption.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The way in which the plaintext is processed.  A block cipher  processes the</a:t>
            </a:r>
          </a:p>
          <a:p>
            <a:r>
              <a:rPr lang="en-US" sz="1200" kern="1200" baseline="0" dirty="0">
                <a:solidFill>
                  <a:schemeClr val="tx1"/>
                </a:solidFill>
                <a:latin typeface="Arial" charset="0"/>
                <a:ea typeface="ＭＳ Ｐゴシック" pitchFamily="-107" charset="-128"/>
                <a:cs typeface="ＭＳ Ｐゴシック" pitchFamily="-107" charset="-128"/>
              </a:rPr>
              <a:t>input one block of elements at a time, producing an output block for each</a:t>
            </a:r>
          </a:p>
          <a:p>
            <a:r>
              <a:rPr lang="en-US" sz="1200" kern="1200" baseline="0" dirty="0">
                <a:solidFill>
                  <a:schemeClr val="tx1"/>
                </a:solidFill>
                <a:latin typeface="Arial" charset="0"/>
                <a:ea typeface="ＭＳ Ｐゴシック" pitchFamily="-107" charset="-128"/>
                <a:cs typeface="ＭＳ Ｐゴシック" pitchFamily="-107" charset="-128"/>
              </a:rPr>
              <a:t>input block. A stream cipher  processes the input elements continuously, producing</a:t>
            </a:r>
          </a:p>
          <a:p>
            <a:r>
              <a:rPr lang="en-US" sz="1200" kern="1200" baseline="0" dirty="0">
                <a:solidFill>
                  <a:schemeClr val="tx1"/>
                </a:solidFill>
                <a:latin typeface="Arial" charset="0"/>
                <a:ea typeface="ＭＳ Ｐゴシック" pitchFamily="-107" charset="-128"/>
                <a:cs typeface="ＭＳ Ｐゴシック" pitchFamily="-107" charset="-128"/>
              </a:rPr>
              <a:t>output one element at a time, as it goes along.</a:t>
            </a:r>
            <a:endParaRPr lang="en-US" dirty="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31F0470-D5A5-5F4A-8669-5243FEBF7C3D}" type="slidenum">
              <a:rPr lang="en-AU">
                <a:latin typeface="Arial" pitchFamily="-84" charset="0"/>
              </a:rPr>
              <a:pPr/>
              <a:t>8</a:t>
            </a:fld>
            <a:endParaRPr lang="en-AU" dirty="0">
              <a:latin typeface="Arial" pitchFamily="-84" charset="0"/>
            </a:endParaRPr>
          </a:p>
        </p:txBody>
      </p:sp>
      <p:sp>
        <p:nvSpPr>
          <p:cNvPr id="27651" name="Rectangle 1026"/>
          <p:cNvSpPr>
            <a:spLocks noGrp="1" noRot="1" noChangeAspect="1" noChangeArrowheads="1" noTextEdit="1"/>
          </p:cNvSpPr>
          <p:nvPr>
            <p:ph type="sldImg"/>
          </p:nvPr>
        </p:nvSpPr>
        <p:spPr>
          <a:ln/>
        </p:spPr>
      </p:sp>
      <p:sp>
        <p:nvSpPr>
          <p:cNvPr id="27652"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process of attempting to discover the plaintext or key is known as cryptanalysis .</a:t>
            </a:r>
          </a:p>
          <a:p>
            <a:r>
              <a:rPr lang="en-US" sz="1200" kern="1200" baseline="0" dirty="0">
                <a:solidFill>
                  <a:schemeClr val="tx1"/>
                </a:solidFill>
                <a:latin typeface="Arial" charset="0"/>
                <a:ea typeface="ＭＳ Ｐゴシック" pitchFamily="-107" charset="-128"/>
                <a:cs typeface="ＭＳ Ｐゴシック" pitchFamily="-107" charset="-128"/>
              </a:rPr>
              <a:t>The strategy used by the cryptanalyst depends on the nature of the encryption scheme</a:t>
            </a:r>
          </a:p>
          <a:p>
            <a:r>
              <a:rPr lang="en-US" sz="1200" kern="1200" baseline="0" dirty="0">
                <a:solidFill>
                  <a:schemeClr val="tx1"/>
                </a:solidFill>
                <a:latin typeface="Arial" charset="0"/>
                <a:ea typeface="ＭＳ Ｐゴシック" pitchFamily="-107" charset="-128"/>
                <a:cs typeface="ＭＳ Ｐゴシック" pitchFamily="-107" charset="-128"/>
              </a:rPr>
              <a:t>and the information available to the cryptanalyst.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Table 2.1 summarizes the various types of cryptanalytic attacks based on the</a:t>
            </a:r>
          </a:p>
          <a:p>
            <a:r>
              <a:rPr lang="en-US" sz="1200" kern="1200" baseline="0" dirty="0">
                <a:solidFill>
                  <a:schemeClr val="tx1"/>
                </a:solidFill>
                <a:latin typeface="Arial" charset="0"/>
                <a:ea typeface="ＭＳ Ｐゴシック" pitchFamily="-107" charset="-128"/>
                <a:cs typeface="ＭＳ Ｐゴシック" pitchFamily="-107" charset="-128"/>
              </a:rPr>
              <a:t>amount of information known to the cryptanalyst. The most difficult problem is</a:t>
            </a:r>
          </a:p>
          <a:p>
            <a:r>
              <a:rPr lang="en-US" sz="1200" kern="1200" baseline="0" dirty="0">
                <a:solidFill>
                  <a:schemeClr val="tx1"/>
                </a:solidFill>
                <a:latin typeface="Arial" charset="0"/>
                <a:ea typeface="ＭＳ Ｐゴシック" pitchFamily="-107" charset="-128"/>
                <a:cs typeface="ＭＳ Ｐゴシック" pitchFamily="-107" charset="-128"/>
              </a:rPr>
              <a:t>presented when all that is available is the ciphertext only . In some cases, not even</a:t>
            </a:r>
          </a:p>
          <a:p>
            <a:r>
              <a:rPr lang="en-US" sz="1200" kern="1200" baseline="0" dirty="0">
                <a:solidFill>
                  <a:schemeClr val="tx1"/>
                </a:solidFill>
                <a:latin typeface="Arial" charset="0"/>
                <a:ea typeface="ＭＳ Ｐゴシック" pitchFamily="-107" charset="-128"/>
                <a:cs typeface="ＭＳ Ｐゴシック" pitchFamily="-107" charset="-128"/>
              </a:rPr>
              <a:t>the encryption algorithm is known, but in general, we can assume that the opponent</a:t>
            </a:r>
          </a:p>
          <a:p>
            <a:r>
              <a:rPr lang="en-US" sz="1200" kern="1200" baseline="0" dirty="0">
                <a:solidFill>
                  <a:schemeClr val="tx1"/>
                </a:solidFill>
                <a:latin typeface="Arial" charset="0"/>
                <a:ea typeface="ＭＳ Ｐゴシック" pitchFamily="-107" charset="-128"/>
                <a:cs typeface="ＭＳ Ｐゴシック" pitchFamily="-107" charset="-128"/>
              </a:rPr>
              <a:t> does know the algorithm used for encryption. One possible attack under these circumstances</a:t>
            </a:r>
          </a:p>
          <a:p>
            <a:r>
              <a:rPr lang="en-US" sz="1200" kern="1200" baseline="0" dirty="0">
                <a:solidFill>
                  <a:schemeClr val="tx1"/>
                </a:solidFill>
                <a:latin typeface="Arial" charset="0"/>
                <a:ea typeface="ＭＳ Ｐゴシック" pitchFamily="-107" charset="-128"/>
                <a:cs typeface="ＭＳ Ｐゴシック" pitchFamily="-107" charset="-128"/>
              </a:rPr>
              <a:t>is the brute-force approach of trying all possible keys. If the key space</a:t>
            </a:r>
          </a:p>
          <a:p>
            <a:r>
              <a:rPr lang="en-US" sz="1200" kern="1200" baseline="0" dirty="0">
                <a:solidFill>
                  <a:schemeClr val="tx1"/>
                </a:solidFill>
                <a:latin typeface="Arial" charset="0"/>
                <a:ea typeface="ＭＳ Ｐゴシック" pitchFamily="-107" charset="-128"/>
                <a:cs typeface="ＭＳ Ｐゴシック" pitchFamily="-107" charset="-128"/>
              </a:rPr>
              <a:t>is very large, this becomes impractical. Thus, the opponent must rely on an analysis</a:t>
            </a:r>
          </a:p>
          <a:p>
            <a:r>
              <a:rPr lang="en-US" sz="1200" kern="1200" baseline="0" dirty="0">
                <a:solidFill>
                  <a:schemeClr val="tx1"/>
                </a:solidFill>
                <a:latin typeface="Arial" charset="0"/>
                <a:ea typeface="ＭＳ Ｐゴシック" pitchFamily="-107" charset="-128"/>
                <a:cs typeface="ＭＳ Ｐゴシック" pitchFamily="-107" charset="-128"/>
              </a:rPr>
              <a:t>of the ciphertext itself, generally applying various statistical tests to it. To use this</a:t>
            </a:r>
          </a:p>
          <a:p>
            <a:r>
              <a:rPr lang="en-US" sz="1200" kern="1200" baseline="0" dirty="0">
                <a:solidFill>
                  <a:schemeClr val="tx1"/>
                </a:solidFill>
                <a:latin typeface="Arial" charset="0"/>
                <a:ea typeface="ＭＳ Ｐゴシック" pitchFamily="-107" charset="-128"/>
                <a:cs typeface="ＭＳ Ｐゴシック" pitchFamily="-107" charset="-128"/>
              </a:rPr>
              <a:t>approach, the opponent must have some general idea of the type of plaintext that</a:t>
            </a:r>
          </a:p>
          <a:p>
            <a:r>
              <a:rPr lang="en-US" sz="1200" kern="1200" baseline="0" dirty="0">
                <a:solidFill>
                  <a:schemeClr val="tx1"/>
                </a:solidFill>
                <a:latin typeface="Arial" charset="0"/>
                <a:ea typeface="ＭＳ Ｐゴシック" pitchFamily="-107" charset="-128"/>
                <a:cs typeface="ＭＳ Ｐゴシック" pitchFamily="-107" charset="-128"/>
              </a:rPr>
              <a:t>is concealed, such as English or French text, an EXE file, a Java source listing, an</a:t>
            </a:r>
          </a:p>
          <a:p>
            <a:r>
              <a:rPr lang="en-US" sz="1200" kern="1200" baseline="0" dirty="0">
                <a:solidFill>
                  <a:schemeClr val="tx1"/>
                </a:solidFill>
                <a:latin typeface="Arial" charset="0"/>
                <a:ea typeface="ＭＳ Ｐゴシック" pitchFamily="-107" charset="-128"/>
                <a:cs typeface="ＭＳ Ｐゴシック" pitchFamily="-107" charset="-128"/>
              </a:rPr>
              <a:t>accounting file, and so 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ciphertext-only attack is the easiest to defend against because the</a:t>
            </a:r>
          </a:p>
          <a:p>
            <a:r>
              <a:rPr lang="en-US" sz="1200" kern="1200" baseline="0" dirty="0">
                <a:solidFill>
                  <a:schemeClr val="tx1"/>
                </a:solidFill>
                <a:latin typeface="Arial" charset="0"/>
                <a:ea typeface="ＭＳ Ｐゴシック" pitchFamily="-107" charset="-128"/>
                <a:cs typeface="ＭＳ Ｐゴシック" pitchFamily="-107" charset="-128"/>
              </a:rPr>
              <a:t>opponent has the least amount of information to work with. In many cases, however,</a:t>
            </a:r>
          </a:p>
          <a:p>
            <a:r>
              <a:rPr lang="en-US" sz="1200" kern="1200" baseline="0" dirty="0">
                <a:solidFill>
                  <a:schemeClr val="tx1"/>
                </a:solidFill>
                <a:latin typeface="Arial" charset="0"/>
                <a:ea typeface="ＭＳ Ｐゴシック" pitchFamily="-107" charset="-128"/>
                <a:cs typeface="ＭＳ Ｐゴシック" pitchFamily="-107" charset="-128"/>
              </a:rPr>
              <a:t>the analyst has more information. The analyst may be able to capture one</a:t>
            </a:r>
          </a:p>
          <a:p>
            <a:r>
              <a:rPr lang="en-US" sz="1200" kern="1200" baseline="0" dirty="0">
                <a:solidFill>
                  <a:schemeClr val="tx1"/>
                </a:solidFill>
                <a:latin typeface="Arial" charset="0"/>
                <a:ea typeface="ＭＳ Ｐゴシック" pitchFamily="-107" charset="-128"/>
                <a:cs typeface="ＭＳ Ｐゴシック" pitchFamily="-107" charset="-128"/>
              </a:rPr>
              <a:t>or more plaintext messages as well as their encryptions. Or the analyst may know</a:t>
            </a:r>
          </a:p>
          <a:p>
            <a:r>
              <a:rPr lang="en-US" sz="1200" kern="1200" baseline="0" dirty="0">
                <a:solidFill>
                  <a:schemeClr val="tx1"/>
                </a:solidFill>
                <a:latin typeface="Arial" charset="0"/>
                <a:ea typeface="ＭＳ Ｐゴシック" pitchFamily="-107" charset="-128"/>
                <a:cs typeface="ＭＳ Ｐゴシック" pitchFamily="-107" charset="-128"/>
              </a:rPr>
              <a:t>that certain plaintext patterns will appear in a message. For example, a file that is</a:t>
            </a:r>
          </a:p>
          <a:p>
            <a:r>
              <a:rPr lang="en-US" sz="1200" kern="1200" baseline="0" dirty="0">
                <a:solidFill>
                  <a:schemeClr val="tx1"/>
                </a:solidFill>
                <a:latin typeface="Arial" charset="0"/>
                <a:ea typeface="ＭＳ Ｐゴシック" pitchFamily="-107" charset="-128"/>
                <a:cs typeface="ＭＳ Ｐゴシック" pitchFamily="-107" charset="-128"/>
              </a:rPr>
              <a:t>encoded in the Postscript format always begins with the same pattern, or there may</a:t>
            </a:r>
          </a:p>
          <a:p>
            <a:r>
              <a:rPr lang="en-US" sz="1200" kern="1200" baseline="0" dirty="0">
                <a:solidFill>
                  <a:schemeClr val="tx1"/>
                </a:solidFill>
                <a:latin typeface="Arial" charset="0"/>
                <a:ea typeface="ＭＳ Ｐゴシック" pitchFamily="-107" charset="-128"/>
                <a:cs typeface="ＭＳ Ｐゴシック" pitchFamily="-107" charset="-128"/>
              </a:rPr>
              <a:t>be a standardized header or banner to an electronic funds transfer message, and so</a:t>
            </a:r>
          </a:p>
          <a:p>
            <a:r>
              <a:rPr lang="en-US" sz="1200" kern="1200" baseline="0" dirty="0">
                <a:solidFill>
                  <a:schemeClr val="tx1"/>
                </a:solidFill>
                <a:latin typeface="Arial" charset="0"/>
                <a:ea typeface="ＭＳ Ｐゴシック" pitchFamily="-107" charset="-128"/>
                <a:cs typeface="ＭＳ Ｐゴシック" pitchFamily="-107" charset="-128"/>
              </a:rPr>
              <a:t>on. All of these are examples of known plaintext . With this knowledge, the analyst</a:t>
            </a:r>
          </a:p>
          <a:p>
            <a:r>
              <a:rPr lang="en-US" sz="1200" kern="1200" baseline="0" dirty="0">
                <a:solidFill>
                  <a:schemeClr val="tx1"/>
                </a:solidFill>
                <a:latin typeface="Arial" charset="0"/>
                <a:ea typeface="ＭＳ Ｐゴシック" pitchFamily="-107" charset="-128"/>
                <a:cs typeface="ＭＳ Ｐゴシック" pitchFamily="-107" charset="-128"/>
              </a:rPr>
              <a:t>may be able to deduce the key on the basis of the way in which the known plaintext</a:t>
            </a:r>
          </a:p>
          <a:p>
            <a:r>
              <a:rPr lang="en-US" sz="1200" kern="1200" baseline="0" dirty="0">
                <a:solidFill>
                  <a:schemeClr val="tx1"/>
                </a:solidFill>
                <a:latin typeface="Arial" charset="0"/>
                <a:ea typeface="ＭＳ Ｐゴシック" pitchFamily="-107" charset="-128"/>
                <a:cs typeface="ＭＳ Ｐゴシック" pitchFamily="-107" charset="-128"/>
              </a:rPr>
              <a:t>is transformed.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Closely related to the known-plaintext attack is what might be referred to as a</a:t>
            </a:r>
          </a:p>
          <a:p>
            <a:r>
              <a:rPr lang="en-US" sz="1200" kern="1200" baseline="0" dirty="0">
                <a:solidFill>
                  <a:schemeClr val="tx1"/>
                </a:solidFill>
                <a:latin typeface="Arial" charset="0"/>
                <a:ea typeface="ＭＳ Ｐゴシック" pitchFamily="-107" charset="-128"/>
                <a:cs typeface="ＭＳ Ｐゴシック" pitchFamily="-107" charset="-128"/>
              </a:rPr>
              <a:t>probable-word attack. If the opponent is working with the encryption of some general</a:t>
            </a:r>
          </a:p>
          <a:p>
            <a:r>
              <a:rPr lang="en-US" sz="1200" kern="1200" baseline="0" dirty="0">
                <a:solidFill>
                  <a:schemeClr val="tx1"/>
                </a:solidFill>
                <a:latin typeface="Arial" charset="0"/>
                <a:ea typeface="ＭＳ Ｐゴシック" pitchFamily="-107" charset="-128"/>
                <a:cs typeface="ＭＳ Ｐゴシック" pitchFamily="-107" charset="-128"/>
              </a:rPr>
              <a:t>prose message, he or she may have little knowledge of what is in the message.</a:t>
            </a:r>
          </a:p>
          <a:p>
            <a:r>
              <a:rPr lang="en-US" sz="1200" kern="1200" baseline="0" dirty="0">
                <a:solidFill>
                  <a:schemeClr val="tx1"/>
                </a:solidFill>
                <a:latin typeface="Arial" charset="0"/>
                <a:ea typeface="ＭＳ Ｐゴシック" pitchFamily="-107" charset="-128"/>
                <a:cs typeface="ＭＳ Ｐゴシック" pitchFamily="-107" charset="-128"/>
              </a:rPr>
              <a:t>However, if the opponent is after some very specific information, then parts of the</a:t>
            </a:r>
          </a:p>
          <a:p>
            <a:r>
              <a:rPr lang="en-US" sz="1200" kern="1200" baseline="0" dirty="0">
                <a:solidFill>
                  <a:schemeClr val="tx1"/>
                </a:solidFill>
                <a:latin typeface="Arial" charset="0"/>
                <a:ea typeface="ＭＳ Ｐゴシック" pitchFamily="-107" charset="-128"/>
                <a:cs typeface="ＭＳ Ｐゴシック" pitchFamily="-107" charset="-128"/>
              </a:rPr>
              <a:t>message may be known. For example, if an entire accounting file is being transmitted,</a:t>
            </a:r>
          </a:p>
          <a:p>
            <a:r>
              <a:rPr lang="en-US" sz="1200" kern="1200" baseline="0" dirty="0">
                <a:solidFill>
                  <a:schemeClr val="tx1"/>
                </a:solidFill>
                <a:latin typeface="Arial" charset="0"/>
                <a:ea typeface="ＭＳ Ｐゴシック" pitchFamily="-107" charset="-128"/>
                <a:cs typeface="ＭＳ Ｐゴシック" pitchFamily="-107" charset="-128"/>
              </a:rPr>
              <a:t>the opponent may know the placement of certain key words in the header of</a:t>
            </a:r>
          </a:p>
          <a:p>
            <a:r>
              <a:rPr lang="en-US" sz="1200" kern="1200" baseline="0" dirty="0">
                <a:solidFill>
                  <a:schemeClr val="tx1"/>
                </a:solidFill>
                <a:latin typeface="Arial" charset="0"/>
                <a:ea typeface="ＭＳ Ｐゴシック" pitchFamily="-107" charset="-128"/>
                <a:cs typeface="ＭＳ Ｐゴシック" pitchFamily="-107" charset="-128"/>
              </a:rPr>
              <a:t> the file. As another example, the source code for a program developed by a corporation</a:t>
            </a:r>
          </a:p>
          <a:p>
            <a:r>
              <a:rPr lang="en-US" sz="1200" kern="1200" baseline="0" dirty="0">
                <a:solidFill>
                  <a:schemeClr val="tx1"/>
                </a:solidFill>
                <a:latin typeface="Arial" charset="0"/>
                <a:ea typeface="ＭＳ Ｐゴシック" pitchFamily="-107" charset="-128"/>
                <a:cs typeface="ＭＳ Ｐゴシック" pitchFamily="-107" charset="-128"/>
              </a:rPr>
              <a:t>might include a copyright statement in some standardized position.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If the analyst is able somehow to get the source system to insert into the system</a:t>
            </a:r>
          </a:p>
          <a:p>
            <a:r>
              <a:rPr lang="en-US" sz="1200" kern="1200" baseline="0" dirty="0">
                <a:solidFill>
                  <a:schemeClr val="tx1"/>
                </a:solidFill>
                <a:latin typeface="Arial" charset="0"/>
                <a:ea typeface="ＭＳ Ｐゴシック" pitchFamily="-107" charset="-128"/>
                <a:cs typeface="ＭＳ Ｐゴシック" pitchFamily="-107" charset="-128"/>
              </a:rPr>
              <a:t>a message chosen by the analyst, then a chosen-plaintext  attack is possible. In</a:t>
            </a:r>
          </a:p>
          <a:p>
            <a:r>
              <a:rPr lang="en-US" sz="1200" kern="1200" baseline="0" dirty="0">
                <a:solidFill>
                  <a:schemeClr val="tx1"/>
                </a:solidFill>
                <a:latin typeface="Arial" charset="0"/>
                <a:ea typeface="ＭＳ Ｐゴシック" pitchFamily="-107" charset="-128"/>
                <a:cs typeface="ＭＳ Ｐゴシック" pitchFamily="-107" charset="-128"/>
              </a:rPr>
              <a:t>general, if the analyst is able to choose the messages to encrypt, the analyst may</a:t>
            </a:r>
          </a:p>
          <a:p>
            <a:r>
              <a:rPr lang="en-US" sz="1200" kern="1200" baseline="0" dirty="0">
                <a:solidFill>
                  <a:schemeClr val="tx1"/>
                </a:solidFill>
                <a:latin typeface="Arial" charset="0"/>
                <a:ea typeface="ＭＳ Ｐゴシック" pitchFamily="-107" charset="-128"/>
                <a:cs typeface="ＭＳ Ｐゴシック" pitchFamily="-107" charset="-128"/>
              </a:rPr>
              <a:t>deliberately pick patterns that can be expected to reveal the structure of the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Table 2.1 lists two other types of attack: chosen ciphertext and chosen text.</a:t>
            </a:r>
          </a:p>
          <a:p>
            <a:r>
              <a:rPr lang="en-US" sz="1200" kern="1200" baseline="0" dirty="0">
                <a:solidFill>
                  <a:schemeClr val="tx1"/>
                </a:solidFill>
                <a:latin typeface="Arial" charset="0"/>
                <a:ea typeface="ＭＳ Ｐゴシック" pitchFamily="-107" charset="-128"/>
                <a:cs typeface="ＭＳ Ｐゴシック" pitchFamily="-107" charset="-128"/>
              </a:rPr>
              <a:t>These are less commonly employed as cryptanalytic techniques but are nevertheless</a:t>
            </a:r>
          </a:p>
          <a:p>
            <a:r>
              <a:rPr lang="en-US" sz="1200" kern="1200" baseline="0" dirty="0">
                <a:solidFill>
                  <a:schemeClr val="tx1"/>
                </a:solidFill>
                <a:latin typeface="Arial" charset="0"/>
                <a:ea typeface="ＭＳ Ｐゴシック" pitchFamily="-107" charset="-128"/>
                <a:cs typeface="ＭＳ Ｐゴシック" pitchFamily="-107" charset="-128"/>
              </a:rPr>
              <a:t>possible avenues of attack.</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Only relatively weak algorithms fail to withstand a ciphertext-only attack.</a:t>
            </a:r>
          </a:p>
          <a:p>
            <a:r>
              <a:rPr lang="en-US" sz="1200" kern="1200" baseline="0" dirty="0">
                <a:solidFill>
                  <a:schemeClr val="tx1"/>
                </a:solidFill>
                <a:latin typeface="Arial" charset="0"/>
                <a:ea typeface="ＭＳ Ｐゴシック" pitchFamily="-107" charset="-128"/>
                <a:cs typeface="ＭＳ Ｐゴシック" pitchFamily="-107" charset="-128"/>
              </a:rPr>
              <a:t>Generally, an encryption algorithm is designed to withstand a known-plaintext</a:t>
            </a:r>
          </a:p>
          <a:p>
            <a:r>
              <a:rPr lang="en-US" sz="1200" kern="1200" baseline="0" dirty="0">
                <a:solidFill>
                  <a:schemeClr val="tx1"/>
                </a:solidFill>
                <a:latin typeface="Arial" charset="0"/>
                <a:ea typeface="ＭＳ Ｐゴシック" pitchFamily="-107" charset="-128"/>
                <a:cs typeface="ＭＳ Ｐゴシック" pitchFamily="-107" charset="-128"/>
              </a:rPr>
              <a:t>attack.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An encryption scheme is computationally secure  if the ciphertext generated</a:t>
            </a:r>
          </a:p>
          <a:p>
            <a:r>
              <a:rPr lang="en-US" sz="1200" kern="1200" baseline="0" dirty="0">
                <a:solidFill>
                  <a:schemeClr val="tx1"/>
                </a:solidFill>
                <a:latin typeface="Arial" charset="0"/>
                <a:ea typeface="ＭＳ Ｐゴシック" pitchFamily="-107" charset="-128"/>
                <a:cs typeface="ＭＳ Ｐゴシック" pitchFamily="-107" charset="-128"/>
              </a:rPr>
              <a:t>by the scheme meets one or both of the following criteria: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cost of breaking the cipher exceeds the value of the encrypted information.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time required to break the cipher exceeds the useful lifetime of the</a:t>
            </a:r>
          </a:p>
          <a:p>
            <a:r>
              <a:rPr lang="en-US" sz="1200" kern="1200" baseline="0" dirty="0">
                <a:solidFill>
                  <a:schemeClr val="tx1"/>
                </a:solidFill>
                <a:latin typeface="Arial" charset="0"/>
                <a:ea typeface="ＭＳ Ｐゴシック" pitchFamily="-107" charset="-128"/>
                <a:cs typeface="ＭＳ Ｐゴシック" pitchFamily="-107" charset="-128"/>
              </a:rPr>
              <a:t>information.</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9</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EF298A9-7AAA-294B-99B7-B5A5EDDC4322}" type="slidenum">
              <a:rPr lang="en-AU">
                <a:latin typeface="Arial" pitchFamily="-84" charset="0"/>
              </a:rPr>
              <a:pPr/>
              <a:t>10</a:t>
            </a:fld>
            <a:endParaRPr lang="en-AU" dirty="0">
              <a:latin typeface="Arial" pitchFamily="-84" charset="0"/>
            </a:endParaRPr>
          </a:p>
        </p:txBody>
      </p:sp>
      <p:sp>
        <p:nvSpPr>
          <p:cNvPr id="31747" name="Rectangle 1026"/>
          <p:cNvSpPr>
            <a:spLocks noGrp="1" noRot="1" noChangeAspect="1" noChangeArrowheads="1" noTextEdit="1"/>
          </p:cNvSpPr>
          <p:nvPr>
            <p:ph type="sldImg"/>
          </p:nvPr>
        </p:nvSpPr>
        <p:spPr>
          <a:ln/>
        </p:spPr>
      </p:sp>
      <p:sp>
        <p:nvSpPr>
          <p:cNvPr id="31748"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Unfortunately, it is very difficult to estimate the amount of effort required</a:t>
            </a:r>
          </a:p>
          <a:p>
            <a:r>
              <a:rPr lang="en-US" sz="1200" kern="1200" baseline="0" dirty="0">
                <a:solidFill>
                  <a:schemeClr val="tx1"/>
                </a:solidFill>
                <a:latin typeface="Arial" charset="0"/>
                <a:ea typeface="ＭＳ Ｐゴシック" pitchFamily="-107" charset="-128"/>
                <a:cs typeface="ＭＳ Ｐゴシック" pitchFamily="-107" charset="-128"/>
              </a:rPr>
              <a:t>to cryptanalyze ciphertext successfully. However, assuming there are no inherent</a:t>
            </a:r>
          </a:p>
          <a:p>
            <a:r>
              <a:rPr lang="en-US" sz="1200" kern="1200" baseline="0" dirty="0">
                <a:solidFill>
                  <a:schemeClr val="tx1"/>
                </a:solidFill>
                <a:latin typeface="Arial" charset="0"/>
                <a:ea typeface="ＭＳ Ｐゴシック" pitchFamily="-107" charset="-128"/>
                <a:cs typeface="ＭＳ Ｐゴシック" pitchFamily="-107" charset="-128"/>
              </a:rPr>
              <a:t>mathematical weaknesses in the algorithm, then a brute-force approach is indicated.</a:t>
            </a:r>
          </a:p>
          <a:p>
            <a:r>
              <a:rPr lang="en-US" sz="1200" kern="1200" baseline="0" dirty="0">
                <a:solidFill>
                  <a:schemeClr val="tx1"/>
                </a:solidFill>
                <a:latin typeface="Arial" charset="0"/>
                <a:ea typeface="ＭＳ Ｐゴシック" pitchFamily="-107" charset="-128"/>
                <a:cs typeface="ＭＳ Ｐゴシック" pitchFamily="-107" charset="-128"/>
              </a:rPr>
              <a:t>A brute-force attack  involves trying every possible key until an intelligible</a:t>
            </a:r>
          </a:p>
          <a:p>
            <a:r>
              <a:rPr lang="en-US" sz="1200" kern="1200" baseline="0" dirty="0">
                <a:solidFill>
                  <a:schemeClr val="tx1"/>
                </a:solidFill>
                <a:latin typeface="Arial" charset="0"/>
                <a:ea typeface="ＭＳ Ｐゴシック" pitchFamily="-107" charset="-128"/>
                <a:cs typeface="ＭＳ Ｐゴシック" pitchFamily="-107" charset="-128"/>
              </a:rPr>
              <a:t>translation of the ciphertext into plaintext is obtained. On average, half of all possible</a:t>
            </a:r>
          </a:p>
          <a:p>
            <a:r>
              <a:rPr lang="en-US" sz="1200" kern="1200" baseline="0" dirty="0">
                <a:solidFill>
                  <a:schemeClr val="tx1"/>
                </a:solidFill>
                <a:latin typeface="Arial" charset="0"/>
                <a:ea typeface="ＭＳ Ｐゴシック" pitchFamily="-107" charset="-128"/>
                <a:cs typeface="ＭＳ Ｐゴシック" pitchFamily="-107" charset="-128"/>
              </a:rPr>
              <a:t>keys must be tried to achieve success. That is, if there are x  different keys, on</a:t>
            </a:r>
          </a:p>
          <a:p>
            <a:r>
              <a:rPr lang="en-US" sz="1200" kern="1200" baseline="0" dirty="0">
                <a:solidFill>
                  <a:schemeClr val="tx1"/>
                </a:solidFill>
                <a:latin typeface="Arial" charset="0"/>
                <a:ea typeface="ＭＳ Ｐゴシック" pitchFamily="-107" charset="-128"/>
                <a:cs typeface="ＭＳ Ｐゴシック" pitchFamily="-107" charset="-128"/>
              </a:rPr>
              <a:t>average an attacker would discover the actual key after x /2 tries. It is important</a:t>
            </a:r>
          </a:p>
          <a:p>
            <a:r>
              <a:rPr lang="en-US" sz="1200" kern="1200" baseline="0" dirty="0">
                <a:solidFill>
                  <a:schemeClr val="tx1"/>
                </a:solidFill>
                <a:latin typeface="Arial" charset="0"/>
                <a:ea typeface="ＭＳ Ｐゴシック" pitchFamily="-107" charset="-128"/>
                <a:cs typeface="ＭＳ Ｐゴシック" pitchFamily="-107" charset="-128"/>
              </a:rPr>
              <a:t>to note that there is more to a brute-force attack than simply running through all</a:t>
            </a:r>
          </a:p>
          <a:p>
            <a:r>
              <a:rPr lang="en-US" sz="1200" kern="1200" baseline="0" dirty="0">
                <a:solidFill>
                  <a:schemeClr val="tx1"/>
                </a:solidFill>
                <a:latin typeface="Arial" charset="0"/>
                <a:ea typeface="ＭＳ Ｐゴシック" pitchFamily="-107" charset="-128"/>
                <a:cs typeface="ＭＳ Ｐゴシック" pitchFamily="-107" charset="-128"/>
              </a:rPr>
              <a:t>possible keys. Unless known plaintext is provided, the analyst must be able to recognize</a:t>
            </a:r>
          </a:p>
          <a:p>
            <a:r>
              <a:rPr lang="en-US" sz="1200" kern="1200" baseline="0" dirty="0">
                <a:solidFill>
                  <a:schemeClr val="tx1"/>
                </a:solidFill>
                <a:latin typeface="Arial" charset="0"/>
                <a:ea typeface="ＭＳ Ｐゴシック" pitchFamily="-107" charset="-128"/>
                <a:cs typeface="ＭＳ Ｐゴシック" pitchFamily="-107" charset="-128"/>
              </a:rPr>
              <a:t>plaintext as plaintext. If the message is just plaintext in English, then the</a:t>
            </a:r>
          </a:p>
          <a:p>
            <a:r>
              <a:rPr lang="en-US" sz="1200" kern="1200" baseline="0" dirty="0">
                <a:solidFill>
                  <a:schemeClr val="tx1"/>
                </a:solidFill>
                <a:latin typeface="Arial" charset="0"/>
                <a:ea typeface="ＭＳ Ｐゴシック" pitchFamily="-107" charset="-128"/>
                <a:cs typeface="ＭＳ Ｐゴシック" pitchFamily="-107" charset="-128"/>
              </a:rPr>
              <a:t>result pops out easily, although the task of recognizing English would have to be</a:t>
            </a:r>
          </a:p>
          <a:p>
            <a:r>
              <a:rPr lang="en-US" sz="1200" kern="1200" baseline="0" dirty="0">
                <a:solidFill>
                  <a:schemeClr val="tx1"/>
                </a:solidFill>
                <a:latin typeface="Arial" charset="0"/>
                <a:ea typeface="ＭＳ Ｐゴシック" pitchFamily="-107" charset="-128"/>
                <a:cs typeface="ＭＳ Ｐゴシック" pitchFamily="-107" charset="-128"/>
              </a:rPr>
              <a:t>automated. If the text message has been compressed before encryption, then recognition</a:t>
            </a:r>
          </a:p>
          <a:p>
            <a:r>
              <a:rPr lang="en-US" sz="1200" kern="1200" baseline="0" dirty="0">
                <a:solidFill>
                  <a:schemeClr val="tx1"/>
                </a:solidFill>
                <a:latin typeface="Arial" charset="0"/>
                <a:ea typeface="ＭＳ Ｐゴシック" pitchFamily="-107" charset="-128"/>
                <a:cs typeface="ＭＳ Ｐゴシック" pitchFamily="-107" charset="-128"/>
              </a:rPr>
              <a:t>is more difficult. And if the message is some more general type of data,</a:t>
            </a:r>
          </a:p>
          <a:p>
            <a:r>
              <a:rPr lang="en-US" sz="1200" kern="1200" baseline="0" dirty="0">
                <a:solidFill>
                  <a:schemeClr val="tx1"/>
                </a:solidFill>
                <a:latin typeface="Arial" charset="0"/>
                <a:ea typeface="ＭＳ Ｐゴシック" pitchFamily="-107" charset="-128"/>
                <a:cs typeface="ＭＳ Ｐゴシック" pitchFamily="-107" charset="-128"/>
              </a:rPr>
              <a:t>such as a numerical file, and this has been compressed, the problem becomes even</a:t>
            </a:r>
          </a:p>
          <a:p>
            <a:r>
              <a:rPr lang="en-US" sz="1200" kern="1200" baseline="0" dirty="0">
                <a:solidFill>
                  <a:schemeClr val="tx1"/>
                </a:solidFill>
                <a:latin typeface="Arial" charset="0"/>
                <a:ea typeface="ＭＳ Ｐゴシック" pitchFamily="-107" charset="-128"/>
                <a:cs typeface="ＭＳ Ｐゴシック" pitchFamily="-107" charset="-128"/>
              </a:rPr>
              <a:t>more difficult to automate. Thus, to supplement the brute-force approach, some</a:t>
            </a:r>
          </a:p>
          <a:p>
            <a:r>
              <a:rPr lang="en-US" sz="1200" kern="1200" baseline="0" dirty="0">
                <a:solidFill>
                  <a:schemeClr val="tx1"/>
                </a:solidFill>
                <a:latin typeface="Arial" charset="0"/>
                <a:ea typeface="ＭＳ Ｐゴシック" pitchFamily="-107" charset="-128"/>
                <a:cs typeface="ＭＳ Ｐゴシック" pitchFamily="-107" charset="-128"/>
              </a:rPr>
              <a:t>degree of knowledge about the expected plaintext is needed, and some means of</a:t>
            </a:r>
          </a:p>
          <a:p>
            <a:r>
              <a:rPr lang="en-US" sz="1200" kern="1200" baseline="0" dirty="0">
                <a:solidFill>
                  <a:schemeClr val="tx1"/>
                </a:solidFill>
                <a:latin typeface="Arial" charset="0"/>
                <a:ea typeface="ＭＳ Ｐゴシック" pitchFamily="-107" charset="-128"/>
                <a:cs typeface="ＭＳ Ｐゴシック" pitchFamily="-107" charset="-128"/>
              </a:rPr>
              <a:t>automatically distinguishing plaintext from garble is also needed.</a:t>
            </a:r>
            <a:endParaRPr lang="en-US" dirty="0">
              <a:latin typeface="Arial" pitchFamily="-84" charset="0"/>
              <a:ea typeface="Arial" pitchFamily="-84" charset="0"/>
              <a:cs typeface="Arial" pitchFamily="-8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11270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11270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r>
              <a:rPr lang="en-US"/>
              <a:t>© 2017 Pearson Education, Ltd.,  All rights reserved. -Dr.ammar almomani         </a:t>
            </a: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90F78640-3A43-3A44-BDC0-D1E7B8EC8D5A}"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BC739E34-7D76-1C45-A3CA-DB50C132EC92}"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0603AE07-B443-0449-879E-1A07A687B33A}"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pPr>
              <a:defRPr/>
            </a:pPr>
            <a:endParaRPr lang="en-US" dirty="0"/>
          </a:p>
        </p:txBody>
      </p:sp>
      <p:sp>
        <p:nvSpPr>
          <p:cNvPr id="17" name="Footer Placeholder 16"/>
          <p:cNvSpPr>
            <a:spLocks noGrp="1"/>
          </p:cNvSpPr>
          <p:nvPr>
            <p:ph type="ftr" sz="quarter" idx="11"/>
          </p:nvPr>
        </p:nvSpPr>
        <p:spPr/>
        <p:txBody>
          <a:bodyPr/>
          <a:lstStyle/>
          <a:p>
            <a:pPr>
              <a:defRPr/>
            </a:pPr>
            <a:r>
              <a:rPr lang="en-US"/>
              <a:t>© 2017 Pearson Education, Ltd.,  All rights reserved. -Dr.ammar almomani         </a:t>
            </a:r>
            <a:endParaRPr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pPr>
              <a:defRPr/>
            </a:pPr>
            <a:fld id="{06E89803-1ED4-3A4F-BD32-2433A46CC5A6}" type="slidenum">
              <a:rPr lang="en-US" smtClean="0"/>
              <a:pPr>
                <a:defRPr/>
              </a:pPr>
              <a:t>‹#›</a:t>
            </a:fld>
            <a:endParaRPr lang="en-US"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a:t>© 2017 Pearson Education, Ltd.,  All rights reserved. -Dr.ammar almomani         </a:t>
            </a:r>
            <a:endParaRPr lang="en-US" dirty="0"/>
          </a:p>
        </p:txBody>
      </p:sp>
      <p:sp>
        <p:nvSpPr>
          <p:cNvPr id="6" name="Slide Number Placeholder 5"/>
          <p:cNvSpPr>
            <a:spLocks noGrp="1"/>
          </p:cNvSpPr>
          <p:nvPr>
            <p:ph type="sldNum" sz="quarter" idx="12"/>
          </p:nvPr>
        </p:nvSpPr>
        <p:spPr/>
        <p:txBody>
          <a:bodyPr/>
          <a:lstStyle/>
          <a:p>
            <a:pPr>
              <a:defRPr/>
            </a:pPr>
            <a:fld id="{9C2FB95B-9CE7-A047-A167-44F68D48CF28}" type="slidenum">
              <a:rPr lang="en-US" smtClean="0"/>
              <a:pPr>
                <a:defRPr/>
              </a:pPr>
              <a:t>‹#›</a:t>
            </a:fld>
            <a:endParaRPr lang="en-US" dirty="0"/>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a:xfrm>
            <a:off x="800100" y="6172200"/>
            <a:ext cx="4000500" cy="457200"/>
          </a:xfrm>
        </p:spPr>
        <p:txBody>
          <a:bodyPr/>
          <a:lstStyle/>
          <a:p>
            <a:pPr>
              <a:defRPr/>
            </a:pPr>
            <a:r>
              <a:rPr lang="en-US"/>
              <a:t>© 2017 Pearson Education, Ltd.,  All rights reserved. -Dr.ammar almomani         </a:t>
            </a:r>
            <a:endParaRPr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pPr>
              <a:defRPr/>
            </a:pPr>
            <a:fld id="{84664691-7625-BB4B-A163-F0128982852D}"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a:t>© 2017 Pearson Education, Ltd.,  All rights reserved. -Dr.ammar almomani         </a:t>
            </a:r>
            <a:endParaRPr lang="en-US" dirty="0"/>
          </a:p>
        </p:txBody>
      </p:sp>
      <p:sp>
        <p:nvSpPr>
          <p:cNvPr id="7" name="Slide Number Placeholder 6"/>
          <p:cNvSpPr>
            <a:spLocks noGrp="1"/>
          </p:cNvSpPr>
          <p:nvPr>
            <p:ph type="sldNum" sz="quarter" idx="12"/>
          </p:nvPr>
        </p:nvSpPr>
        <p:spPr/>
        <p:txBody>
          <a:bodyPr/>
          <a:lstStyle/>
          <a:p>
            <a:pPr>
              <a:defRPr/>
            </a:pPr>
            <a:fld id="{52E1D359-7C78-AA4C-98BC-861E6D6A2752}" type="slidenum">
              <a:rPr lang="en-US" smtClean="0"/>
              <a:pPr>
                <a:defRPr/>
              </a:pPr>
              <a:t>‹#›</a:t>
            </a:fld>
            <a:endParaRPr lang="en-US" dirty="0"/>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a:t>© 2017 Pearson Education, Ltd.,  All rights reserved. -Dr.ammar almomani         </a:t>
            </a:r>
            <a:endParaRPr lang="en-US" dirty="0"/>
          </a:p>
        </p:txBody>
      </p:sp>
      <p:sp>
        <p:nvSpPr>
          <p:cNvPr id="9" name="Slide Number Placeholder 8"/>
          <p:cNvSpPr>
            <a:spLocks noGrp="1"/>
          </p:cNvSpPr>
          <p:nvPr>
            <p:ph type="sldNum" sz="quarter" idx="12"/>
          </p:nvPr>
        </p:nvSpPr>
        <p:spPr/>
        <p:txBody>
          <a:bodyPr/>
          <a:lstStyle/>
          <a:p>
            <a:pPr>
              <a:defRPr/>
            </a:pPr>
            <a:fld id="{DB3ABF74-43A9-3646-B0C0-E49ECC19E33B}" type="slidenum">
              <a:rPr lang="en-US" smtClean="0"/>
              <a:pPr>
                <a:defRPr/>
              </a:pPr>
              <a:t>‹#›</a:t>
            </a:fld>
            <a:endParaRPr lang="en-US" dirty="0"/>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a:t>© 2017 Pearson Education, Ltd.,  All rights reserved. -Dr.ammar almomani         </a:t>
            </a:r>
            <a:endParaRPr lang="en-US" dirty="0"/>
          </a:p>
        </p:txBody>
      </p:sp>
      <p:sp>
        <p:nvSpPr>
          <p:cNvPr id="5" name="Slide Number Placeholder 4"/>
          <p:cNvSpPr>
            <a:spLocks noGrp="1"/>
          </p:cNvSpPr>
          <p:nvPr>
            <p:ph type="sldNum" sz="quarter" idx="12"/>
          </p:nvPr>
        </p:nvSpPr>
        <p:spPr/>
        <p:txBody>
          <a:bodyPr/>
          <a:lstStyle/>
          <a:p>
            <a:pPr>
              <a:defRPr/>
            </a:pPr>
            <a:fld id="{4F4A2FEC-FAE7-B44B-A1E6-25A45D2DB612}" type="slidenum">
              <a:rPr lang="en-US" smtClean="0"/>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a:t>© 2017 Pearson Education, Ltd.,  All rights reserved. -Dr.ammar almomani         </a:t>
            </a:r>
            <a:endParaRPr lang="en-US" dirty="0"/>
          </a:p>
        </p:txBody>
      </p:sp>
      <p:sp>
        <p:nvSpPr>
          <p:cNvPr id="4" name="Slide Number Placeholder 3"/>
          <p:cNvSpPr>
            <a:spLocks noGrp="1"/>
          </p:cNvSpPr>
          <p:nvPr>
            <p:ph type="sldNum" sz="quarter" idx="12"/>
          </p:nvPr>
        </p:nvSpPr>
        <p:spPr/>
        <p:txBody>
          <a:bodyPr/>
          <a:lstStyle/>
          <a:p>
            <a:pPr>
              <a:defRPr/>
            </a:pPr>
            <a:fld id="{27E165ED-656A-D844-921A-9EBBD6C35F24}" type="slidenum">
              <a:rPr lang="en-US" smtClean="0"/>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a:t>© 2017 Pearson Education, Ltd.,  All rights reserved. -Dr.ammar almomani         </a:t>
            </a:r>
            <a:endParaRPr lang="en-US" dirty="0"/>
          </a:p>
        </p:txBody>
      </p:sp>
      <p:sp>
        <p:nvSpPr>
          <p:cNvPr id="7" name="Slide Number Placeholder 6"/>
          <p:cNvSpPr>
            <a:spLocks noGrp="1"/>
          </p:cNvSpPr>
          <p:nvPr>
            <p:ph type="sldNum" sz="quarter" idx="12"/>
          </p:nvPr>
        </p:nvSpPr>
        <p:spPr/>
        <p:txBody>
          <a:bodyPr/>
          <a:lstStyle/>
          <a:p>
            <a:pPr>
              <a:defRPr/>
            </a:pPr>
            <a:fld id="{3F667723-249F-5F47-A024-0ED35B4B9075}" type="slidenum">
              <a:rPr lang="en-US" smtClean="0"/>
              <a:pPr>
                <a:defRPr/>
              </a:pPr>
              <a:t>‹#›</a:t>
            </a:fld>
            <a:endParaRPr lang="en-US" dirty="0"/>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7E75CBDE-002F-A64B-82B0-4D4ECE23B733}"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a:xfrm>
            <a:off x="914400" y="6172200"/>
            <a:ext cx="3886200" cy="457200"/>
          </a:xfrm>
        </p:spPr>
        <p:txBody>
          <a:bodyPr/>
          <a:lstStyle/>
          <a:p>
            <a:pPr>
              <a:defRPr/>
            </a:pPr>
            <a:r>
              <a:rPr lang="en-US"/>
              <a:t>© 2017 Pearson Education, Ltd.,  All rights reserved. -Dr.ammar almomani         </a:t>
            </a:r>
            <a:endParaRPr lang="en-US" dirty="0"/>
          </a:p>
        </p:txBody>
      </p:sp>
      <p:sp>
        <p:nvSpPr>
          <p:cNvPr id="7" name="Slide Number Placeholder 6"/>
          <p:cNvSpPr>
            <a:spLocks noGrp="1"/>
          </p:cNvSpPr>
          <p:nvPr>
            <p:ph type="sldNum" sz="quarter" idx="12"/>
          </p:nvPr>
        </p:nvSpPr>
        <p:spPr>
          <a:xfrm>
            <a:off x="146304" y="6208776"/>
            <a:ext cx="457200" cy="457200"/>
          </a:xfrm>
        </p:spPr>
        <p:txBody>
          <a:bodyPr/>
          <a:lstStyle/>
          <a:p>
            <a:pPr>
              <a:defRPr/>
            </a:pPr>
            <a:fld id="{0F111A01-9689-A34E-8D64-3E8DCDB54F86}" type="slidenum">
              <a:rPr lang="en-US" smtClean="0"/>
              <a:pPr>
                <a:defRPr/>
              </a:pPr>
              <a:t>‹#›</a:t>
            </a:fld>
            <a:endParaRPr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a:t>© 2017 Pearson Education, Ltd.,  All rights reserved. -Dr.ammar almomani         </a:t>
            </a:r>
            <a:endParaRPr lang="en-US" dirty="0"/>
          </a:p>
        </p:txBody>
      </p:sp>
      <p:sp>
        <p:nvSpPr>
          <p:cNvPr id="6" name="Slide Number Placeholder 5"/>
          <p:cNvSpPr>
            <a:spLocks noGrp="1"/>
          </p:cNvSpPr>
          <p:nvPr>
            <p:ph type="sldNum" sz="quarter" idx="12"/>
          </p:nvPr>
        </p:nvSpPr>
        <p:spPr/>
        <p:txBody>
          <a:bodyPr/>
          <a:lstStyle/>
          <a:p>
            <a:pPr>
              <a:defRPr/>
            </a:pPr>
            <a:fld id="{49DEC22D-616A-8940-96A4-9F7CC246C23C}" type="slidenum">
              <a:rPr lang="en-US" smtClean="0"/>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a:t>© 2017 Pearson Education, Ltd.,  All rights reserved. -Dr.ammar almomani         </a:t>
            </a:r>
            <a:endParaRPr lang="en-US" dirty="0"/>
          </a:p>
        </p:txBody>
      </p:sp>
      <p:sp>
        <p:nvSpPr>
          <p:cNvPr id="6" name="Slide Number Placeholder 5"/>
          <p:cNvSpPr>
            <a:spLocks noGrp="1"/>
          </p:cNvSpPr>
          <p:nvPr>
            <p:ph type="sldNum" sz="quarter" idx="12"/>
          </p:nvPr>
        </p:nvSpPr>
        <p:spPr/>
        <p:txBody>
          <a:bodyPr/>
          <a:lstStyle/>
          <a:p>
            <a:pPr>
              <a:defRPr/>
            </a:pPr>
            <a:fld id="{85FE098C-F631-B640-A1D5-5E0529F0EECD}" type="slidenum">
              <a:rPr lang="en-US" smtClean="0"/>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r>
              <a:rPr lang="en-US"/>
              <a:t>© 2017 Pearson Education, Ltd.,  All rights reserved. -Dr.ammar almomani         </a:t>
            </a: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B518E4DC-041F-F64F-A2C5-90D55FC4568A}"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709D3AD3-3DBB-4645-86F7-2E6A0205CA0F}"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344B909F-BA71-FD47-824F-68A158DFBA33}"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644C5E56-63E4-9545-996D-251D87AAB210}"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483BB811-A56F-8E4D-9A82-F81A354CD399}"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D69AF04E-0F80-744B-9602-15D052CCA190}"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a:t>© 2017 Pearson Education, Ltd.,  All rights reserved. -Dr.ammar almomani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B239342F-4097-534F-A4C4-F0DE4CC98EC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111619"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111622"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23"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24"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25"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26"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27"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28"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29"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111630"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31"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32"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33"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34"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35"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36"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37"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38"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39"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0"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1"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2"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3"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4"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5"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6"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7"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8"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49"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0"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1"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2"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3"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4"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5"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6"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7"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8"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59"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0"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1"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2"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3"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4"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5"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6"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7"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8"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11669"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111671"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72"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73"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74"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75"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76"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111678"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79"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80"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1681"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111682"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111683"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111684"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r>
              <a:rPr lang="en-US"/>
              <a:t>© 2017 Pearson Education, Ltd.,  All rights reserved. -Dr.ammar almomani         </a:t>
            </a:r>
            <a:endParaRPr lang="en-US" dirty="0"/>
          </a:p>
        </p:txBody>
      </p:sp>
      <p:sp>
        <p:nvSpPr>
          <p:cNvPr id="111685"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08C8DF4E-6EF1-6C47-94DC-1DC42DEF8A7A}" type="slidenum">
              <a:rPr lang="en-US"/>
              <a:pPr>
                <a:defRPr/>
              </a:pPr>
              <a:t>‹#›</a:t>
            </a:fld>
            <a:endParaRPr lang="en-US" dirty="0"/>
          </a:p>
        </p:txBody>
      </p:sp>
      <p:sp>
        <p:nvSpPr>
          <p:cNvPr id="111686"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20"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pitchFamily="-107" charset="-128"/>
          <a:cs typeface="ＭＳ Ｐゴシック"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defRPr/>
            </a:pPr>
            <a:endParaRPr lang="en-US" dirty="0"/>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pPr>
              <a:defRPr/>
            </a:pPr>
            <a:r>
              <a:rPr lang="en-US"/>
              <a:t>© 2017 Pearson Education, Ltd.,  All rights reserved. -Dr.ammar almomani         </a:t>
            </a:r>
            <a:endParaRPr lang="en-US"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defRPr/>
            </a:pPr>
            <a:fld id="{08C8DF4E-6EF1-6C47-94DC-1DC42DEF8A7A}"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4.wmf"/><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4.wmf"/><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df"/><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Sixth Edition </a:t>
            </a:r>
          </a:p>
          <a:p>
            <a:pPr>
              <a:spcBef>
                <a:spcPts val="600"/>
              </a:spcBef>
            </a:pPr>
            <a:r>
              <a:rPr lang="en-US" dirty="0"/>
              <a:t>Global Edition</a:t>
            </a:r>
          </a:p>
          <a:p>
            <a:r>
              <a:rPr lang="en-US" dirty="0"/>
              <a:t>by William Stallings</a:t>
            </a:r>
          </a:p>
        </p:txBody>
      </p:sp>
      <p:pic>
        <p:nvPicPr>
          <p:cNvPr id="8" name="Picture Placeholder 7" descr="StallingsNSE_6e_front.pdf"/>
          <p:cNvPicPr>
            <a:picLocks noChangeAspect="1"/>
          </p:cNvPicPr>
          <p:nvPr/>
        </p:nvPicPr>
        <p:blipFill>
          <a:blip r:embed="rId3"/>
          <a:stretch>
            <a:fillRect/>
          </a:stretch>
        </p:blipFill>
        <p:spPr>
          <a:xfrm>
            <a:off x="4724400" y="745668"/>
            <a:ext cx="4128726" cy="5296832"/>
          </a:xfrm>
          <a:prstGeom prst="rect">
            <a:avLst/>
          </a:prstGeom>
          <a:solidFill>
            <a:schemeClr val="tx1">
              <a:lumMod val="50000"/>
            </a:schemeClr>
          </a:solidFill>
          <a:effectLst>
            <a:outerShdw blurRad="50800" dir="2700000" algn="tl" rotWithShape="0">
              <a:schemeClr val="tx1">
                <a:alpha val="40000"/>
              </a:schemeClr>
            </a:outerShdw>
          </a:effectLst>
        </p:spPr>
      </p:pic>
      <p:sp>
        <p:nvSpPr>
          <p:cNvPr id="2" name="Slide Number Placeholder 1">
            <a:extLst>
              <a:ext uri="{FF2B5EF4-FFF2-40B4-BE49-F238E27FC236}">
                <a16:creationId xmlns:a16="http://schemas.microsoft.com/office/drawing/2014/main" xmlns="" id="{9DB8A0AE-29DE-482A-8402-F07454182CFF}"/>
              </a:ext>
            </a:extLst>
          </p:cNvPr>
          <p:cNvSpPr>
            <a:spLocks noGrp="1"/>
          </p:cNvSpPr>
          <p:nvPr>
            <p:ph type="sldNum" sz="quarter" idx="12"/>
          </p:nvPr>
        </p:nvSpPr>
        <p:spPr/>
        <p:txBody>
          <a:bodyPr/>
          <a:lstStyle/>
          <a:p>
            <a:pPr>
              <a:defRPr/>
            </a:pPr>
            <a:fld id="{0F111A01-9689-A34E-8D64-3E8DCDB54F86}"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t>Brute Force attack</a:t>
            </a:r>
            <a:endParaRPr lang="en-AU" dirty="0"/>
          </a:p>
        </p:txBody>
      </p:sp>
      <p:sp>
        <p:nvSpPr>
          <p:cNvPr id="58371" name="Rectangle 3"/>
          <p:cNvSpPr>
            <a:spLocks noGrp="1" noChangeArrowheads="1"/>
          </p:cNvSpPr>
          <p:nvPr>
            <p:ph sz="quarter" idx="1"/>
          </p:nvPr>
        </p:nvSpPr>
        <p:spPr>
          <a:xfrm>
            <a:off x="779463" y="1828800"/>
            <a:ext cx="7583488" cy="4572000"/>
          </a:xfrm>
        </p:spPr>
        <p:txBody>
          <a:bodyPr>
            <a:normAutofit lnSpcReduction="10000"/>
          </a:bodyPr>
          <a:lstStyle/>
          <a:p>
            <a:r>
              <a:rPr lang="en-AU" dirty="0">
                <a:solidFill>
                  <a:schemeClr val="tx2">
                    <a:lumMod val="10000"/>
                  </a:schemeClr>
                </a:solidFill>
              </a:rPr>
              <a:t>Involves trying every possible key until an intelligible translation of the ciphertext into plaintext is obtained</a:t>
            </a:r>
          </a:p>
          <a:p>
            <a:r>
              <a:rPr lang="en-AU" dirty="0">
                <a:solidFill>
                  <a:schemeClr val="tx2">
                    <a:lumMod val="10000"/>
                  </a:schemeClr>
                </a:solidFill>
              </a:rPr>
              <a:t>On average, half of all possible keys must be tried to achieve success</a:t>
            </a:r>
          </a:p>
          <a:p>
            <a:r>
              <a:rPr lang="en-AU" dirty="0">
                <a:solidFill>
                  <a:schemeClr val="tx2">
                    <a:lumMod val="10000"/>
                  </a:schemeClr>
                </a:solidFill>
              </a:rPr>
              <a:t>Unless known plaintext is provided, the analyst must be able to recognize plaintext as plaintext</a:t>
            </a:r>
          </a:p>
          <a:p>
            <a:r>
              <a:rPr lang="en-AU" dirty="0">
                <a:solidFill>
                  <a:schemeClr val="tx2">
                    <a:lumMod val="10000"/>
                  </a:schemeClr>
                </a:solidFill>
              </a:rPr>
              <a:t>To supplement the brute-force approach</a:t>
            </a:r>
          </a:p>
          <a:p>
            <a:pPr lvl="1">
              <a:buClr>
                <a:schemeClr val="bg1"/>
              </a:buClr>
            </a:pPr>
            <a:r>
              <a:rPr lang="en-AU" dirty="0">
                <a:solidFill>
                  <a:schemeClr val="tx2">
                    <a:lumMod val="10000"/>
                  </a:schemeClr>
                </a:solidFill>
              </a:rPr>
              <a:t>Some degree of knowledge about the expected plaintext is needed</a:t>
            </a:r>
          </a:p>
          <a:p>
            <a:pPr lvl="1">
              <a:buClr>
                <a:schemeClr val="bg1"/>
              </a:buClr>
            </a:pPr>
            <a:r>
              <a:rPr lang="en-AU" dirty="0">
                <a:solidFill>
                  <a:schemeClr val="tx2">
                    <a:lumMod val="10000"/>
                  </a:schemeClr>
                </a:solidFill>
              </a:rPr>
              <a:t>Some means of automatically distinguishing plaintext from garble is also needed</a:t>
            </a:r>
          </a:p>
          <a:p>
            <a:endParaRPr lang="en-US" dirty="0"/>
          </a:p>
          <a:p>
            <a:endParaRPr lang="en-US" dirty="0"/>
          </a:p>
          <a:p>
            <a:endParaRPr lang="en-AU" dirty="0"/>
          </a:p>
          <a:p>
            <a:endParaRPr lang="en-AU" dirty="0"/>
          </a:p>
          <a:p>
            <a:endParaRPr lang="en-AU" dirty="0"/>
          </a:p>
          <a:p>
            <a:endParaRPr lang="en-AU" dirty="0"/>
          </a:p>
        </p:txBody>
      </p:sp>
      <p:sp>
        <p:nvSpPr>
          <p:cNvPr id="3" name="Slide Number Placeholder 2">
            <a:extLst>
              <a:ext uri="{FF2B5EF4-FFF2-40B4-BE49-F238E27FC236}">
                <a16:creationId xmlns:a16="http://schemas.microsoft.com/office/drawing/2014/main" xmlns="" id="{EDB76694-6919-4483-B575-EEDAC832B665}"/>
              </a:ext>
            </a:extLst>
          </p:cNvPr>
          <p:cNvSpPr>
            <a:spLocks noGrp="1"/>
          </p:cNvSpPr>
          <p:nvPr>
            <p:ph type="sldNum" sz="quarter" idx="12"/>
          </p:nvPr>
        </p:nvSpPr>
        <p:spPr/>
        <p:txBody>
          <a:bodyPr/>
          <a:lstStyle/>
          <a:p>
            <a:pPr>
              <a:defRPr/>
            </a:pPr>
            <a:fld id="{9C2FB95B-9CE7-A047-A167-44F68D48CF28}" type="slidenum">
              <a:rPr lang="en-US" smtClean="0"/>
              <a:pPr>
                <a:defRPr/>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a:blip r:embed="rId3"/>
          <a:stretch>
            <a:fillRect/>
          </a:stretch>
        </p:blipFill>
        <p:spPr>
          <a:xfrm>
            <a:off x="755576" y="404664"/>
            <a:ext cx="6239339" cy="5445225"/>
          </a:xfrm>
          <a:prstGeom prst="rect">
            <a:avLst/>
          </a:prstGeom>
          <a:noFill/>
          <a:ln>
            <a:noFill/>
          </a:ln>
        </p:spPr>
      </p:pic>
      <p:sp>
        <p:nvSpPr>
          <p:cNvPr id="3" name="Slide Number Placeholder 2">
            <a:extLst>
              <a:ext uri="{FF2B5EF4-FFF2-40B4-BE49-F238E27FC236}">
                <a16:creationId xmlns:a16="http://schemas.microsoft.com/office/drawing/2014/main" xmlns="" id="{5A492FAB-0CA3-4F05-95B5-A087C5080C87}"/>
              </a:ext>
            </a:extLst>
          </p:cNvPr>
          <p:cNvSpPr>
            <a:spLocks noGrp="1"/>
          </p:cNvSpPr>
          <p:nvPr>
            <p:ph type="sldNum" sz="quarter" idx="12"/>
          </p:nvPr>
        </p:nvSpPr>
        <p:spPr/>
        <p:txBody>
          <a:bodyPr/>
          <a:lstStyle/>
          <a:p>
            <a:pPr>
              <a:defRPr/>
            </a:pPr>
            <a:fld id="{B7F95E63-B2FC-6340-819F-09B1386E07DA}" type="slidenum">
              <a:rPr lang="en-US" smtClean="0"/>
              <a:pPr>
                <a:defRPr/>
              </a:pPr>
              <a:t>11</a:t>
            </a:fld>
            <a:endParaRPr lang="en-US" dirty="0"/>
          </a:p>
        </p:txBody>
      </p:sp>
    </p:spTree>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914400" y="513896"/>
            <a:ext cx="6846765" cy="903742"/>
          </a:xfrm>
        </p:spPr>
        <p:txBody>
          <a:bodyPr/>
          <a:lstStyle/>
          <a:p>
            <a:r>
              <a:rPr lang="en-AU" dirty="0"/>
              <a:t>Feistel Cipher Design Elements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3593193661"/>
              </p:ext>
            </p:extLst>
          </p:nvPr>
        </p:nvGraphicFramePr>
        <p:xfrm>
          <a:off x="381000" y="908720"/>
          <a:ext cx="7719392" cy="3240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2721438446"/>
              </p:ext>
            </p:extLst>
          </p:nvPr>
        </p:nvGraphicFramePr>
        <p:xfrm>
          <a:off x="549055" y="3645024"/>
          <a:ext cx="7048141" cy="26119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a:extLst>
              <a:ext uri="{FF2B5EF4-FFF2-40B4-BE49-F238E27FC236}">
                <a16:creationId xmlns:a16="http://schemas.microsoft.com/office/drawing/2014/main" xmlns="" id="{59EC22E7-B081-4ED4-816F-8273D963288C}"/>
              </a:ext>
            </a:extLst>
          </p:cNvPr>
          <p:cNvSpPr>
            <a:spLocks noGrp="1"/>
          </p:cNvSpPr>
          <p:nvPr>
            <p:ph type="sldNum" sz="quarter" idx="12"/>
          </p:nvPr>
        </p:nvSpPr>
        <p:spPr>
          <a:xfrm>
            <a:off x="146304" y="6306002"/>
            <a:ext cx="402751" cy="361497"/>
          </a:xfrm>
        </p:spPr>
        <p:txBody>
          <a:bodyPr/>
          <a:lstStyle/>
          <a:p>
            <a:pPr>
              <a:defRPr/>
            </a:pPr>
            <a:fld id="{9C2FB95B-9CE7-A047-A167-44F68D48CF28}" type="slidenum">
              <a:rPr lang="en-US" smtClean="0"/>
              <a:pPr>
                <a:defRPr/>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2753"/>
            <a:ext cx="9144000" cy="1283167"/>
          </a:xfrm>
        </p:spPr>
        <p:txBody>
          <a:bodyPr/>
          <a:lstStyle/>
          <a:p>
            <a:r>
              <a:rPr lang="en-US" dirty="0"/>
              <a:t>Symmetric Block encryption algorithms</a:t>
            </a:r>
          </a:p>
        </p:txBody>
      </p:sp>
      <p:sp>
        <p:nvSpPr>
          <p:cNvPr id="5" name="Content Placeholder 4"/>
          <p:cNvSpPr>
            <a:spLocks noGrp="1"/>
          </p:cNvSpPr>
          <p:nvPr>
            <p:ph sz="quarter" idx="1"/>
          </p:nvPr>
        </p:nvSpPr>
        <p:spPr>
          <a:xfrm>
            <a:off x="228600" y="2057400"/>
            <a:ext cx="3581400" cy="4800600"/>
          </a:xfrm>
        </p:spPr>
        <p:txBody>
          <a:bodyPr>
            <a:normAutofit/>
          </a:bodyPr>
          <a:lstStyle/>
          <a:p>
            <a:r>
              <a:rPr lang="en-US" dirty="0">
                <a:solidFill>
                  <a:schemeClr val="tx2">
                    <a:lumMod val="10000"/>
                  </a:schemeClr>
                </a:solidFill>
              </a:rPr>
              <a:t>Block cipher</a:t>
            </a:r>
          </a:p>
          <a:p>
            <a:pPr lvl="1">
              <a:buClr>
                <a:schemeClr val="bg1"/>
              </a:buClr>
            </a:pPr>
            <a:r>
              <a:rPr lang="en-US" dirty="0">
                <a:solidFill>
                  <a:schemeClr val="tx2">
                    <a:lumMod val="10000"/>
                  </a:schemeClr>
                </a:solidFill>
              </a:rPr>
              <a:t>The most commonly used symmetric encryption algorithms</a:t>
            </a:r>
          </a:p>
          <a:p>
            <a:pPr lvl="1">
              <a:buClr>
                <a:schemeClr val="bg1"/>
              </a:buClr>
            </a:pPr>
            <a:r>
              <a:rPr lang="en-US" dirty="0">
                <a:solidFill>
                  <a:schemeClr val="tx2">
                    <a:lumMod val="10000"/>
                  </a:schemeClr>
                </a:solidFill>
              </a:rPr>
              <a:t>Processes the plaintext input in fixed-sized blocks and produces a block of ciphertext of equal size for each plaintext block</a:t>
            </a:r>
          </a:p>
        </p:txBody>
      </p:sp>
      <p:graphicFrame>
        <p:nvGraphicFramePr>
          <p:cNvPr id="6" name="Diagram 5"/>
          <p:cNvGraphicFramePr/>
          <p:nvPr/>
        </p:nvGraphicFramePr>
        <p:xfrm>
          <a:off x="3429000" y="1524000"/>
          <a:ext cx="60960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xmlns="" id="{CFC35C65-A1D5-4274-ADD4-BD25DDD75F27}"/>
              </a:ext>
            </a:extLst>
          </p:cNvPr>
          <p:cNvSpPr>
            <a:spLocks noGrp="1"/>
          </p:cNvSpPr>
          <p:nvPr>
            <p:ph type="sldNum" sz="quarter" idx="12"/>
          </p:nvPr>
        </p:nvSpPr>
        <p:spPr/>
        <p:txBody>
          <a:bodyPr/>
          <a:lstStyle/>
          <a:p>
            <a:pPr>
              <a:defRPr/>
            </a:pPr>
            <a:fld id="{9C2FB95B-9CE7-A047-A167-44F68D48CF28}" type="slidenum">
              <a:rPr lang="en-US" smtClean="0"/>
              <a:pPr>
                <a:defRPr/>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AU" dirty="0"/>
              <a:t>Data Encryption Standard (DES)</a:t>
            </a:r>
          </a:p>
        </p:txBody>
      </p:sp>
      <p:sp>
        <p:nvSpPr>
          <p:cNvPr id="62467" name="Rectangle 3"/>
          <p:cNvSpPr>
            <a:spLocks noGrp="1" noChangeArrowheads="1"/>
          </p:cNvSpPr>
          <p:nvPr>
            <p:ph sz="quarter" idx="1"/>
          </p:nvPr>
        </p:nvSpPr>
        <p:spPr/>
        <p:txBody>
          <a:bodyPr/>
          <a:lstStyle/>
          <a:p>
            <a:r>
              <a:rPr lang="en-AU" dirty="0">
                <a:solidFill>
                  <a:schemeClr val="tx2">
                    <a:lumMod val="10000"/>
                  </a:schemeClr>
                </a:solidFill>
              </a:rPr>
              <a:t>Most widely used encryption scheme</a:t>
            </a:r>
          </a:p>
          <a:p>
            <a:r>
              <a:rPr lang="en-AU" dirty="0">
                <a:solidFill>
                  <a:schemeClr val="tx2">
                    <a:lumMod val="10000"/>
                  </a:schemeClr>
                </a:solidFill>
              </a:rPr>
              <a:t>Issued in 1977 as Federal Information Processing Standard 46 (FIPS 46) by the National Institute of Standards and Technology (NIST)</a:t>
            </a:r>
          </a:p>
          <a:p>
            <a:r>
              <a:rPr lang="en-AU" dirty="0">
                <a:solidFill>
                  <a:schemeClr val="tx2">
                    <a:lumMod val="10000"/>
                  </a:schemeClr>
                </a:solidFill>
              </a:rPr>
              <a:t>The algorithm itself is referred to as the Data Encryption Algorithm (DEA)</a:t>
            </a:r>
          </a:p>
        </p:txBody>
      </p:sp>
      <p:pic>
        <p:nvPicPr>
          <p:cNvPr id="6" name="Picture 5"/>
          <p:cNvPicPr>
            <a:picLocks noChangeAspect="1"/>
          </p:cNvPicPr>
          <p:nvPr/>
        </p:nvPicPr>
        <p:blipFill>
          <a:blip r:embed="rId3"/>
          <a:stretch>
            <a:fillRect/>
          </a:stretch>
        </p:blipFill>
        <p:spPr>
          <a:xfrm>
            <a:off x="6733541" y="5257800"/>
            <a:ext cx="1441872" cy="990599"/>
          </a:xfrm>
          <a:prstGeom prst="rect">
            <a:avLst/>
          </a:prstGeom>
        </p:spPr>
      </p:pic>
      <p:sp>
        <p:nvSpPr>
          <p:cNvPr id="3" name="Slide Number Placeholder 2">
            <a:extLst>
              <a:ext uri="{FF2B5EF4-FFF2-40B4-BE49-F238E27FC236}">
                <a16:creationId xmlns:a16="http://schemas.microsoft.com/office/drawing/2014/main" xmlns="" id="{F5173BAD-85D5-42D0-BB07-28D3F5178884}"/>
              </a:ext>
            </a:extLst>
          </p:cNvPr>
          <p:cNvSpPr>
            <a:spLocks noGrp="1"/>
          </p:cNvSpPr>
          <p:nvPr>
            <p:ph type="sldNum" sz="quarter" idx="12"/>
          </p:nvPr>
        </p:nvSpPr>
        <p:spPr/>
        <p:txBody>
          <a:bodyPr/>
          <a:lstStyle/>
          <a:p>
            <a:pPr>
              <a:defRPr/>
            </a:pPr>
            <a:fld id="{9C2FB95B-9CE7-A047-A167-44F68D48CF28}" type="slidenum">
              <a:rPr lang="en-US" smtClean="0"/>
              <a:pPr>
                <a:defRPr/>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DES algorithm </a:t>
            </a:r>
            <a:endParaRPr lang="en-AU" dirty="0"/>
          </a:p>
        </p:txBody>
      </p:sp>
      <p:sp>
        <p:nvSpPr>
          <p:cNvPr id="7" name="Content Placeholder 6"/>
          <p:cNvSpPr>
            <a:spLocks noGrp="1"/>
          </p:cNvSpPr>
          <p:nvPr>
            <p:ph sz="quarter" idx="1"/>
          </p:nvPr>
        </p:nvSpPr>
        <p:spPr>
          <a:xfrm>
            <a:off x="779463" y="1828800"/>
            <a:ext cx="7583488" cy="4800600"/>
          </a:xfrm>
        </p:spPr>
        <p:txBody>
          <a:bodyPr>
            <a:normAutofit/>
          </a:bodyPr>
          <a:lstStyle/>
          <a:p>
            <a:r>
              <a:rPr lang="en-US" sz="1800" dirty="0">
                <a:solidFill>
                  <a:schemeClr val="tx2">
                    <a:lumMod val="10000"/>
                  </a:schemeClr>
                </a:solidFill>
              </a:rPr>
              <a:t>Description of the algorithm:</a:t>
            </a:r>
          </a:p>
          <a:p>
            <a:pPr lvl="1">
              <a:buClr>
                <a:schemeClr val="bg1"/>
              </a:buClr>
            </a:pPr>
            <a:r>
              <a:rPr lang="en-US" sz="1800" dirty="0">
                <a:solidFill>
                  <a:schemeClr val="tx2">
                    <a:lumMod val="10000"/>
                  </a:schemeClr>
                </a:solidFill>
              </a:rPr>
              <a:t>Plaintext is 64 bits in length</a:t>
            </a:r>
          </a:p>
          <a:p>
            <a:pPr lvl="1">
              <a:buClr>
                <a:schemeClr val="bg1"/>
              </a:buClr>
            </a:pPr>
            <a:r>
              <a:rPr lang="en-US" sz="1800" dirty="0">
                <a:solidFill>
                  <a:schemeClr val="tx2">
                    <a:lumMod val="10000"/>
                  </a:schemeClr>
                </a:solidFill>
              </a:rPr>
              <a:t>Key is 56 bits in length</a:t>
            </a:r>
          </a:p>
          <a:p>
            <a:pPr lvl="1">
              <a:buClr>
                <a:schemeClr val="bg1"/>
              </a:buClr>
            </a:pPr>
            <a:r>
              <a:rPr lang="en-US" sz="1800" dirty="0">
                <a:solidFill>
                  <a:schemeClr val="tx2">
                    <a:lumMod val="10000"/>
                  </a:schemeClr>
                </a:solidFill>
              </a:rPr>
              <a:t>Structure is a minor variation of the Feistel network</a:t>
            </a:r>
          </a:p>
          <a:p>
            <a:pPr lvl="1">
              <a:buClr>
                <a:schemeClr val="bg1"/>
              </a:buClr>
            </a:pPr>
            <a:r>
              <a:rPr lang="en-US" sz="1800" dirty="0">
                <a:solidFill>
                  <a:schemeClr val="tx2">
                    <a:lumMod val="10000"/>
                  </a:schemeClr>
                </a:solidFill>
              </a:rPr>
              <a:t>There are 16 rounds of processing</a:t>
            </a:r>
          </a:p>
          <a:p>
            <a:pPr lvl="1">
              <a:buClr>
                <a:schemeClr val="bg1"/>
              </a:buClr>
            </a:pPr>
            <a:r>
              <a:rPr lang="en-US" sz="1800" dirty="0">
                <a:solidFill>
                  <a:schemeClr val="tx2">
                    <a:lumMod val="10000"/>
                  </a:schemeClr>
                </a:solidFill>
              </a:rPr>
              <a:t>Process of decryption is essentially the same as the encryption process</a:t>
            </a:r>
          </a:p>
          <a:p>
            <a:r>
              <a:rPr lang="en-US" sz="1800" dirty="0">
                <a:solidFill>
                  <a:schemeClr val="tx2">
                    <a:lumMod val="10000"/>
                  </a:schemeClr>
                </a:solidFill>
              </a:rPr>
              <a:t>The strength of DES:</a:t>
            </a:r>
          </a:p>
          <a:p>
            <a:pPr lvl="1">
              <a:buClr>
                <a:schemeClr val="bg1"/>
              </a:buClr>
            </a:pPr>
            <a:r>
              <a:rPr lang="en-US" sz="1600" dirty="0">
                <a:solidFill>
                  <a:schemeClr val="tx2">
                    <a:lumMod val="10000"/>
                  </a:schemeClr>
                </a:solidFill>
              </a:rPr>
              <a:t>Concerns fall into two categories</a:t>
            </a:r>
          </a:p>
          <a:p>
            <a:pPr lvl="2"/>
            <a:r>
              <a:rPr lang="en-US" sz="1600" dirty="0">
                <a:solidFill>
                  <a:schemeClr val="tx2">
                    <a:lumMod val="10000"/>
                  </a:schemeClr>
                </a:solidFill>
              </a:rPr>
              <a:t>The algorithm itself</a:t>
            </a:r>
          </a:p>
          <a:p>
            <a:pPr lvl="3">
              <a:buClr>
                <a:schemeClr val="bg1"/>
              </a:buClr>
            </a:pPr>
            <a:r>
              <a:rPr lang="en-US" sz="1600" dirty="0">
                <a:solidFill>
                  <a:schemeClr val="tx2">
                    <a:lumMod val="10000"/>
                  </a:schemeClr>
                </a:solidFill>
              </a:rPr>
              <a:t>Refers to the possibility that cryptanalysis is possible by exploiting the characteristics of the algorithm</a:t>
            </a:r>
          </a:p>
          <a:p>
            <a:pPr lvl="2"/>
            <a:r>
              <a:rPr lang="en-US" sz="1600" dirty="0">
                <a:solidFill>
                  <a:schemeClr val="tx2">
                    <a:lumMod val="10000"/>
                  </a:schemeClr>
                </a:solidFill>
              </a:rPr>
              <a:t>The use of a 56-bit key</a:t>
            </a:r>
          </a:p>
          <a:p>
            <a:pPr lvl="3">
              <a:buClr>
                <a:schemeClr val="bg1"/>
              </a:buClr>
            </a:pPr>
            <a:r>
              <a:rPr lang="en-US" sz="1400" dirty="0">
                <a:solidFill>
                  <a:schemeClr val="tx2">
                    <a:lumMod val="10000"/>
                  </a:schemeClr>
                </a:solidFill>
              </a:rPr>
              <a:t>Speed of commercial, off-the-shelf processors threatens the security</a:t>
            </a:r>
          </a:p>
          <a:p>
            <a:pPr lvl="3"/>
            <a:endParaRPr lang="en-US" sz="1600" dirty="0"/>
          </a:p>
        </p:txBody>
      </p:sp>
      <p:sp>
        <p:nvSpPr>
          <p:cNvPr id="3" name="Slide Number Placeholder 2">
            <a:extLst>
              <a:ext uri="{FF2B5EF4-FFF2-40B4-BE49-F238E27FC236}">
                <a16:creationId xmlns:a16="http://schemas.microsoft.com/office/drawing/2014/main" xmlns="" id="{D058DE8F-F522-4ADE-BC88-6CE0D9BE1EC7}"/>
              </a:ext>
            </a:extLst>
          </p:cNvPr>
          <p:cNvSpPr>
            <a:spLocks noGrp="1"/>
          </p:cNvSpPr>
          <p:nvPr>
            <p:ph type="sldNum" sz="quarter" idx="12"/>
          </p:nvPr>
        </p:nvSpPr>
        <p:spPr/>
        <p:txBody>
          <a:bodyPr/>
          <a:lstStyle/>
          <a:p>
            <a:pPr>
              <a:defRPr/>
            </a:pPr>
            <a:fld id="{9C2FB95B-9CE7-A047-A167-44F68D48CF28}" type="slidenum">
              <a:rPr lang="en-US" smtClean="0"/>
              <a:pPr>
                <a:defRPr/>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z="3600"/>
              <a:t>The language of cryptography</a:t>
            </a:r>
            <a:endParaRPr lang="en-US"/>
          </a:p>
        </p:txBody>
      </p:sp>
      <p:sp>
        <p:nvSpPr>
          <p:cNvPr id="33" name="Slide Number Placeholder 5"/>
          <p:cNvSpPr>
            <a:spLocks noGrp="1"/>
          </p:cNvSpPr>
          <p:nvPr>
            <p:ph type="sldNum" sz="quarter" idx="12"/>
          </p:nvPr>
        </p:nvSpPr>
        <p:spPr/>
        <p:txBody>
          <a:bodyPr/>
          <a:lstStyle/>
          <a:p>
            <a:r>
              <a:rPr lang="en-US"/>
              <a:t>8-</a:t>
            </a:r>
            <a:fld id="{032ECD12-BA86-4FB2-82EB-ABBFE3194023}" type="slidenum">
              <a:rPr lang="en-US"/>
              <a:pPr/>
              <a:t>16</a:t>
            </a:fld>
            <a:endParaRPr lang="en-US"/>
          </a:p>
        </p:txBody>
      </p:sp>
      <p:sp>
        <p:nvSpPr>
          <p:cNvPr id="86019" name="Rectangle 3"/>
          <p:cNvSpPr>
            <a:spLocks noGrp="1" noChangeArrowheads="1"/>
          </p:cNvSpPr>
          <p:nvPr>
            <p:ph sz="quarter" idx="1"/>
          </p:nvPr>
        </p:nvSpPr>
        <p:spPr>
          <a:xfrm>
            <a:off x="669925" y="4878388"/>
            <a:ext cx="8218488" cy="1203325"/>
          </a:xfrm>
        </p:spPr>
        <p:txBody>
          <a:bodyPr>
            <a:normAutofit/>
          </a:bodyPr>
          <a:lstStyle/>
          <a:p>
            <a:pPr>
              <a:buFont typeface="ZapfDingbats" pitchFamily="82" charset="2"/>
              <a:buNone/>
            </a:pPr>
            <a:r>
              <a:rPr lang="en-US" sz="2400">
                <a:solidFill>
                  <a:srgbClr val="FF0000"/>
                </a:solidFill>
              </a:rPr>
              <a:t>symmetric key</a:t>
            </a:r>
            <a:r>
              <a:rPr lang="en-US" sz="2400"/>
              <a:t> crypto: sender, receiver keys </a:t>
            </a:r>
            <a:r>
              <a:rPr lang="en-US" sz="2400" i="1"/>
              <a:t>identical</a:t>
            </a:r>
          </a:p>
          <a:p>
            <a:pPr>
              <a:buFont typeface="ZapfDingbats" pitchFamily="82" charset="2"/>
              <a:buNone/>
            </a:pPr>
            <a:r>
              <a:rPr lang="en-US" sz="2400">
                <a:solidFill>
                  <a:srgbClr val="FF0000"/>
                </a:solidFill>
              </a:rPr>
              <a:t>public-key</a:t>
            </a:r>
            <a:r>
              <a:rPr lang="en-US" sz="2400"/>
              <a:t> crypto: encryption key </a:t>
            </a:r>
            <a:r>
              <a:rPr lang="en-US" sz="2400" i="1"/>
              <a:t>public</a:t>
            </a:r>
            <a:r>
              <a:rPr lang="en-US" sz="2400"/>
              <a:t>, decryption key </a:t>
            </a:r>
            <a:r>
              <a:rPr lang="en-US" sz="2400" i="1"/>
              <a:t>secret  (</a:t>
            </a:r>
            <a:r>
              <a:rPr lang="en-US" sz="2400"/>
              <a:t>private)</a:t>
            </a:r>
          </a:p>
        </p:txBody>
      </p:sp>
      <p:sp>
        <p:nvSpPr>
          <p:cNvPr id="86023" name="Text Box 7"/>
          <p:cNvSpPr txBox="1">
            <a:spLocks noChangeArrowheads="1"/>
          </p:cNvSpPr>
          <p:nvPr/>
        </p:nvSpPr>
        <p:spPr bwMode="auto">
          <a:xfrm>
            <a:off x="615765" y="2665413"/>
            <a:ext cx="1154483" cy="369332"/>
          </a:xfrm>
          <a:prstGeom prst="rect">
            <a:avLst/>
          </a:prstGeom>
          <a:solidFill>
            <a:schemeClr val="bg1"/>
          </a:solidFill>
          <a:ln w="9525">
            <a:noFill/>
            <a:miter lim="800000"/>
            <a:headEnd/>
            <a:tailEnd/>
          </a:ln>
          <a:effectLst/>
        </p:spPr>
        <p:txBody>
          <a:bodyPr wrap="none">
            <a:spAutoFit/>
          </a:bodyPr>
          <a:lstStyle/>
          <a:p>
            <a:pPr algn="ctr"/>
            <a:r>
              <a:rPr lang="en-US" dirty="0">
                <a:latin typeface="Comic Sans MS" pitchFamily="66" charset="0"/>
              </a:rPr>
              <a:t>plaintext</a:t>
            </a:r>
          </a:p>
        </p:txBody>
      </p:sp>
      <p:sp>
        <p:nvSpPr>
          <p:cNvPr id="86024" name="Text Box 8"/>
          <p:cNvSpPr txBox="1">
            <a:spLocks noChangeArrowheads="1"/>
          </p:cNvSpPr>
          <p:nvPr/>
        </p:nvSpPr>
        <p:spPr bwMode="auto">
          <a:xfrm>
            <a:off x="7164202" y="2646363"/>
            <a:ext cx="1154483" cy="369332"/>
          </a:xfrm>
          <a:prstGeom prst="rect">
            <a:avLst/>
          </a:prstGeom>
          <a:solidFill>
            <a:schemeClr val="bg1"/>
          </a:solidFill>
          <a:ln w="9525">
            <a:noFill/>
            <a:miter lim="800000"/>
            <a:headEnd/>
            <a:tailEnd/>
          </a:ln>
          <a:effectLst/>
        </p:spPr>
        <p:txBody>
          <a:bodyPr wrap="none">
            <a:spAutoFit/>
          </a:bodyPr>
          <a:lstStyle/>
          <a:p>
            <a:pPr algn="ctr"/>
            <a:r>
              <a:rPr lang="en-US" dirty="0">
                <a:latin typeface="Comic Sans MS" pitchFamily="66" charset="0"/>
              </a:rPr>
              <a:t>plaintext</a:t>
            </a:r>
          </a:p>
        </p:txBody>
      </p:sp>
      <p:sp>
        <p:nvSpPr>
          <p:cNvPr id="86025" name="Text Box 9"/>
          <p:cNvSpPr txBox="1">
            <a:spLocks noChangeArrowheads="1"/>
          </p:cNvSpPr>
          <p:nvPr/>
        </p:nvSpPr>
        <p:spPr bwMode="auto">
          <a:xfrm>
            <a:off x="3853358" y="2627313"/>
            <a:ext cx="1342034" cy="369332"/>
          </a:xfrm>
          <a:prstGeom prst="rect">
            <a:avLst/>
          </a:prstGeom>
          <a:solidFill>
            <a:schemeClr val="bg1"/>
          </a:solidFill>
          <a:ln w="9525">
            <a:noFill/>
            <a:miter lim="800000"/>
            <a:headEnd/>
            <a:tailEnd/>
          </a:ln>
          <a:effectLst/>
        </p:spPr>
        <p:txBody>
          <a:bodyPr wrap="none">
            <a:spAutoFit/>
          </a:bodyPr>
          <a:lstStyle/>
          <a:p>
            <a:pPr algn="ctr"/>
            <a:r>
              <a:rPr lang="en-US" dirty="0" err="1">
                <a:latin typeface="Comic Sans MS" pitchFamily="66" charset="0"/>
              </a:rPr>
              <a:t>ciphertext</a:t>
            </a:r>
            <a:endParaRPr lang="en-US" dirty="0">
              <a:latin typeface="Comic Sans MS" pitchFamily="66" charset="0"/>
            </a:endParaRPr>
          </a:p>
        </p:txBody>
      </p:sp>
      <p:grpSp>
        <p:nvGrpSpPr>
          <p:cNvPr id="2" name="Group 12"/>
          <p:cNvGrpSpPr>
            <a:grpSpLocks/>
          </p:cNvGrpSpPr>
          <p:nvPr/>
        </p:nvGrpSpPr>
        <p:grpSpPr bwMode="auto">
          <a:xfrm>
            <a:off x="2130425" y="1644650"/>
            <a:ext cx="522288" cy="608013"/>
            <a:chOff x="195" y="1789"/>
            <a:chExt cx="329" cy="383"/>
          </a:xfrm>
        </p:grpSpPr>
        <p:sp>
          <p:nvSpPr>
            <p:cNvPr id="86026" name="Text Box 10"/>
            <p:cNvSpPr txBox="1">
              <a:spLocks noChangeArrowheads="1"/>
            </p:cNvSpPr>
            <p:nvPr/>
          </p:nvSpPr>
          <p:spPr bwMode="auto">
            <a:xfrm>
              <a:off x="195" y="1789"/>
              <a:ext cx="233" cy="288"/>
            </a:xfrm>
            <a:prstGeom prst="rect">
              <a:avLst/>
            </a:prstGeom>
            <a:solidFill>
              <a:schemeClr val="bg1"/>
            </a:solidFill>
            <a:ln w="9525">
              <a:noFill/>
              <a:miter lim="800000"/>
              <a:headEnd/>
              <a:tailEnd/>
            </a:ln>
            <a:effectLst/>
          </p:spPr>
          <p:txBody>
            <a:bodyPr wrap="none">
              <a:spAutoFit/>
            </a:bodyPr>
            <a:lstStyle/>
            <a:p>
              <a:pPr algn="ctr"/>
              <a:r>
                <a:rPr lang="en-US" sz="2400">
                  <a:solidFill>
                    <a:srgbClr val="FF0000"/>
                  </a:solidFill>
                  <a:latin typeface="Comic Sans MS" pitchFamily="66" charset="0"/>
                </a:rPr>
                <a:t>K</a:t>
              </a:r>
              <a:endParaRPr lang="en-US" sz="2400">
                <a:solidFill>
                  <a:srgbClr val="FF0000"/>
                </a:solidFill>
                <a:latin typeface="Times New Roman" pitchFamily="18" charset="0"/>
              </a:endParaRPr>
            </a:p>
          </p:txBody>
        </p:sp>
        <p:sp>
          <p:nvSpPr>
            <p:cNvPr id="86027" name="Text Box 11"/>
            <p:cNvSpPr txBox="1">
              <a:spLocks noChangeArrowheads="1"/>
            </p:cNvSpPr>
            <p:nvPr/>
          </p:nvSpPr>
          <p:spPr bwMode="auto">
            <a:xfrm>
              <a:off x="291" y="1922"/>
              <a:ext cx="233" cy="250"/>
            </a:xfrm>
            <a:prstGeom prst="rect">
              <a:avLst/>
            </a:prstGeom>
            <a:noFill/>
            <a:ln w="9525">
              <a:noFill/>
              <a:miter lim="800000"/>
              <a:headEnd/>
              <a:tailEnd/>
            </a:ln>
            <a:effectLst/>
          </p:spPr>
          <p:txBody>
            <a:bodyPr wrap="none">
              <a:spAutoFit/>
            </a:bodyPr>
            <a:lstStyle/>
            <a:p>
              <a:pPr algn="ctr"/>
              <a:r>
                <a:rPr lang="en-US">
                  <a:solidFill>
                    <a:srgbClr val="FF0000"/>
                  </a:solidFill>
                  <a:latin typeface="Comic Sans MS" pitchFamily="66" charset="0"/>
                </a:rPr>
                <a:t>A</a:t>
              </a:r>
              <a:endParaRPr lang="en-US">
                <a:solidFill>
                  <a:srgbClr val="FF0000"/>
                </a:solidFill>
                <a:latin typeface="Times New Roman" pitchFamily="18" charset="0"/>
              </a:endParaRPr>
            </a:p>
          </p:txBody>
        </p:sp>
      </p:grpSp>
      <p:pic>
        <p:nvPicPr>
          <p:cNvPr id="86032" name="Picture 16" descr="Alice"/>
          <p:cNvPicPr>
            <a:picLocks noChangeAspect="1" noChangeArrowheads="1"/>
          </p:cNvPicPr>
          <p:nvPr/>
        </p:nvPicPr>
        <p:blipFill>
          <a:blip r:embed="rId3" cstate="print"/>
          <a:srcRect/>
          <a:stretch>
            <a:fillRect/>
          </a:stretch>
        </p:blipFill>
        <p:spPr bwMode="auto">
          <a:xfrm>
            <a:off x="1250950" y="1666875"/>
            <a:ext cx="698500" cy="862013"/>
          </a:xfrm>
          <a:prstGeom prst="rect">
            <a:avLst/>
          </a:prstGeom>
          <a:noFill/>
        </p:spPr>
      </p:pic>
      <p:pic>
        <p:nvPicPr>
          <p:cNvPr id="86034" name="Picture 18" descr="Eve"/>
          <p:cNvPicPr>
            <a:picLocks noChangeAspect="1" noChangeArrowheads="1"/>
          </p:cNvPicPr>
          <p:nvPr/>
        </p:nvPicPr>
        <p:blipFill>
          <a:blip r:embed="rId4" cstate="print"/>
          <a:srcRect/>
          <a:stretch>
            <a:fillRect/>
          </a:stretch>
        </p:blipFill>
        <p:spPr bwMode="auto">
          <a:xfrm>
            <a:off x="4576763" y="3436938"/>
            <a:ext cx="1082675" cy="1295400"/>
          </a:xfrm>
          <a:prstGeom prst="rect">
            <a:avLst/>
          </a:prstGeom>
          <a:noFill/>
          <a:ln w="9525">
            <a:noFill/>
            <a:miter lim="800000"/>
            <a:headEnd/>
            <a:tailEnd/>
          </a:ln>
        </p:spPr>
      </p:pic>
      <p:sp>
        <p:nvSpPr>
          <p:cNvPr id="86035" name="Rectangle 19"/>
          <p:cNvSpPr>
            <a:spLocks noChangeArrowheads="1"/>
          </p:cNvSpPr>
          <p:nvPr/>
        </p:nvSpPr>
        <p:spPr bwMode="auto">
          <a:xfrm>
            <a:off x="1982788" y="2573338"/>
            <a:ext cx="1392237" cy="803275"/>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6036" name="Text Box 20"/>
          <p:cNvSpPr txBox="1">
            <a:spLocks noChangeArrowheads="1"/>
          </p:cNvSpPr>
          <p:nvPr/>
        </p:nvSpPr>
        <p:spPr bwMode="auto">
          <a:xfrm>
            <a:off x="2033398" y="2582863"/>
            <a:ext cx="1319592" cy="646331"/>
          </a:xfrm>
          <a:prstGeom prst="rect">
            <a:avLst/>
          </a:prstGeom>
          <a:noFill/>
          <a:ln w="9525">
            <a:noFill/>
            <a:miter lim="800000"/>
            <a:headEnd/>
            <a:tailEnd/>
          </a:ln>
          <a:effectLst/>
        </p:spPr>
        <p:txBody>
          <a:bodyPr wrap="none">
            <a:spAutoFit/>
          </a:bodyPr>
          <a:lstStyle/>
          <a:p>
            <a:pPr algn="ctr"/>
            <a:r>
              <a:rPr lang="en-US" dirty="0">
                <a:latin typeface="Comic Sans MS" pitchFamily="66" charset="0"/>
              </a:rPr>
              <a:t>encryption</a:t>
            </a:r>
          </a:p>
          <a:p>
            <a:pPr algn="ctr"/>
            <a:r>
              <a:rPr lang="en-US" dirty="0">
                <a:latin typeface="Comic Sans MS" pitchFamily="66" charset="0"/>
              </a:rPr>
              <a:t>algorithm</a:t>
            </a:r>
          </a:p>
        </p:txBody>
      </p:sp>
      <p:sp>
        <p:nvSpPr>
          <p:cNvPr id="86037" name="Rectangle 21"/>
          <p:cNvSpPr>
            <a:spLocks noChangeArrowheads="1"/>
          </p:cNvSpPr>
          <p:nvPr/>
        </p:nvSpPr>
        <p:spPr bwMode="auto">
          <a:xfrm>
            <a:off x="5724525" y="2586038"/>
            <a:ext cx="1377950" cy="803275"/>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6038" name="Text Box 22"/>
          <p:cNvSpPr txBox="1">
            <a:spLocks noChangeArrowheads="1"/>
          </p:cNvSpPr>
          <p:nvPr/>
        </p:nvSpPr>
        <p:spPr bwMode="auto">
          <a:xfrm>
            <a:off x="5762818" y="2609850"/>
            <a:ext cx="1404552" cy="646331"/>
          </a:xfrm>
          <a:prstGeom prst="rect">
            <a:avLst/>
          </a:prstGeom>
          <a:noFill/>
          <a:ln w="9525">
            <a:noFill/>
            <a:miter lim="800000"/>
            <a:headEnd/>
            <a:tailEnd/>
          </a:ln>
          <a:effectLst/>
        </p:spPr>
        <p:txBody>
          <a:bodyPr wrap="none">
            <a:spAutoFit/>
          </a:bodyPr>
          <a:lstStyle/>
          <a:p>
            <a:pPr algn="ctr"/>
            <a:r>
              <a:rPr lang="en-US" dirty="0">
                <a:latin typeface="Comic Sans MS" pitchFamily="66" charset="0"/>
              </a:rPr>
              <a:t>decryption </a:t>
            </a:r>
          </a:p>
          <a:p>
            <a:pPr algn="ctr"/>
            <a:r>
              <a:rPr lang="en-US" dirty="0">
                <a:latin typeface="Comic Sans MS" pitchFamily="66" charset="0"/>
              </a:rPr>
              <a:t>algorithm</a:t>
            </a:r>
          </a:p>
        </p:txBody>
      </p:sp>
      <p:sp>
        <p:nvSpPr>
          <p:cNvPr id="86042" name="Line 26"/>
          <p:cNvSpPr>
            <a:spLocks noChangeShapeType="1"/>
          </p:cNvSpPr>
          <p:nvPr/>
        </p:nvSpPr>
        <p:spPr bwMode="auto">
          <a:xfrm>
            <a:off x="3403600" y="2986088"/>
            <a:ext cx="2301875" cy="7937"/>
          </a:xfrm>
          <a:prstGeom prst="line">
            <a:avLst/>
          </a:prstGeom>
          <a:noFill/>
          <a:ln w="38100">
            <a:solidFill>
              <a:schemeClr val="tx1"/>
            </a:solidFill>
            <a:round/>
            <a:headEnd/>
            <a:tailEnd type="triangle" w="med" len="med"/>
          </a:ln>
          <a:effectLst/>
        </p:spPr>
        <p:txBody>
          <a:bodyPr/>
          <a:lstStyle/>
          <a:p>
            <a:endParaRPr lang="en-US"/>
          </a:p>
        </p:txBody>
      </p:sp>
      <p:sp>
        <p:nvSpPr>
          <p:cNvPr id="86045" name="Freeform 29"/>
          <p:cNvSpPr>
            <a:spLocks/>
          </p:cNvSpPr>
          <p:nvPr/>
        </p:nvSpPr>
        <p:spPr bwMode="auto">
          <a:xfrm>
            <a:off x="3883025" y="3038475"/>
            <a:ext cx="573088" cy="914400"/>
          </a:xfrm>
          <a:custGeom>
            <a:avLst/>
            <a:gdLst/>
            <a:ahLst/>
            <a:cxnLst>
              <a:cxn ang="0">
                <a:pos x="0" y="0"/>
              </a:cxn>
              <a:cxn ang="0">
                <a:pos x="310" y="142"/>
              </a:cxn>
              <a:cxn ang="0">
                <a:pos x="328" y="789"/>
              </a:cxn>
            </a:cxnLst>
            <a:rect l="0" t="0" r="r" b="b"/>
            <a:pathLst>
              <a:path w="344" h="789">
                <a:moveTo>
                  <a:pt x="0" y="0"/>
                </a:moveTo>
                <a:cubicBezTo>
                  <a:pt x="52" y="24"/>
                  <a:pt x="255" y="10"/>
                  <a:pt x="310" y="142"/>
                </a:cubicBezTo>
                <a:cubicBezTo>
                  <a:pt x="344" y="248"/>
                  <a:pt x="324" y="654"/>
                  <a:pt x="328" y="789"/>
                </a:cubicBezTo>
              </a:path>
            </a:pathLst>
          </a:custGeom>
          <a:noFill/>
          <a:ln w="19050" cap="flat" cmpd="sng">
            <a:solidFill>
              <a:schemeClr val="tx1"/>
            </a:solidFill>
            <a:prstDash val="solid"/>
            <a:round/>
            <a:headEnd type="triangle" w="med" len="med"/>
            <a:tailEnd type="triangle" w="med" len="med"/>
          </a:ln>
          <a:effectLst/>
        </p:spPr>
        <p:txBody>
          <a:bodyPr/>
          <a:lstStyle/>
          <a:p>
            <a:endParaRPr lang="en-US"/>
          </a:p>
        </p:txBody>
      </p:sp>
      <p:sp>
        <p:nvSpPr>
          <p:cNvPr id="86046" name="Freeform 30"/>
          <p:cNvSpPr>
            <a:spLocks/>
          </p:cNvSpPr>
          <p:nvPr/>
        </p:nvSpPr>
        <p:spPr bwMode="auto">
          <a:xfrm flipH="1">
            <a:off x="4557713" y="3036888"/>
            <a:ext cx="573087" cy="914400"/>
          </a:xfrm>
          <a:custGeom>
            <a:avLst/>
            <a:gdLst/>
            <a:ahLst/>
            <a:cxnLst>
              <a:cxn ang="0">
                <a:pos x="0" y="0"/>
              </a:cxn>
              <a:cxn ang="0">
                <a:pos x="310" y="142"/>
              </a:cxn>
              <a:cxn ang="0">
                <a:pos x="328" y="789"/>
              </a:cxn>
            </a:cxnLst>
            <a:rect l="0" t="0" r="r" b="b"/>
            <a:pathLst>
              <a:path w="344" h="789">
                <a:moveTo>
                  <a:pt x="0" y="0"/>
                </a:moveTo>
                <a:cubicBezTo>
                  <a:pt x="52" y="24"/>
                  <a:pt x="255" y="10"/>
                  <a:pt x="310" y="142"/>
                </a:cubicBezTo>
                <a:cubicBezTo>
                  <a:pt x="344" y="248"/>
                  <a:pt x="324" y="654"/>
                  <a:pt x="328" y="789"/>
                </a:cubicBezTo>
              </a:path>
            </a:pathLst>
          </a:custGeom>
          <a:noFill/>
          <a:ln w="19050" cap="flat" cmpd="sng">
            <a:solidFill>
              <a:schemeClr val="tx1"/>
            </a:solidFill>
            <a:prstDash val="solid"/>
            <a:round/>
            <a:headEnd type="triangle" w="med" len="med"/>
            <a:tailEnd type="triangle" w="med" len="med"/>
          </a:ln>
          <a:effectLst/>
        </p:spPr>
        <p:txBody>
          <a:bodyPr/>
          <a:lstStyle/>
          <a:p>
            <a:endParaRPr lang="en-US"/>
          </a:p>
        </p:txBody>
      </p:sp>
      <p:sp>
        <p:nvSpPr>
          <p:cNvPr id="86055" name="Line 39"/>
          <p:cNvSpPr>
            <a:spLocks noChangeShapeType="1"/>
          </p:cNvSpPr>
          <p:nvPr/>
        </p:nvSpPr>
        <p:spPr bwMode="auto">
          <a:xfrm flipH="1">
            <a:off x="2373313" y="2193925"/>
            <a:ext cx="1587" cy="392113"/>
          </a:xfrm>
          <a:prstGeom prst="line">
            <a:avLst/>
          </a:prstGeom>
          <a:noFill/>
          <a:ln w="38100">
            <a:solidFill>
              <a:schemeClr val="tx1"/>
            </a:solidFill>
            <a:round/>
            <a:headEnd/>
            <a:tailEnd type="triangle" w="med" len="med"/>
          </a:ln>
          <a:effectLst/>
        </p:spPr>
        <p:txBody>
          <a:bodyPr/>
          <a:lstStyle/>
          <a:p>
            <a:endParaRPr lang="en-US"/>
          </a:p>
        </p:txBody>
      </p:sp>
      <p:sp>
        <p:nvSpPr>
          <p:cNvPr id="86056" name="Line 40"/>
          <p:cNvSpPr>
            <a:spLocks noChangeShapeType="1"/>
          </p:cNvSpPr>
          <p:nvPr/>
        </p:nvSpPr>
        <p:spPr bwMode="auto">
          <a:xfrm flipH="1">
            <a:off x="5943600" y="2163763"/>
            <a:ext cx="1588" cy="392112"/>
          </a:xfrm>
          <a:prstGeom prst="line">
            <a:avLst/>
          </a:prstGeom>
          <a:noFill/>
          <a:ln w="38100">
            <a:solidFill>
              <a:schemeClr val="tx1"/>
            </a:solidFill>
            <a:round/>
            <a:headEnd/>
            <a:tailEnd type="triangle" w="med" len="med"/>
          </a:ln>
          <a:effectLst/>
        </p:spPr>
        <p:txBody>
          <a:bodyPr/>
          <a:lstStyle/>
          <a:p>
            <a:endParaRPr lang="en-US"/>
          </a:p>
        </p:txBody>
      </p:sp>
      <p:sp>
        <p:nvSpPr>
          <p:cNvPr id="86057" name="Text Box 41"/>
          <p:cNvSpPr txBox="1">
            <a:spLocks noChangeArrowheads="1"/>
          </p:cNvSpPr>
          <p:nvPr/>
        </p:nvSpPr>
        <p:spPr bwMode="auto">
          <a:xfrm>
            <a:off x="2544763" y="1423988"/>
            <a:ext cx="1508125" cy="1006475"/>
          </a:xfrm>
          <a:prstGeom prst="rect">
            <a:avLst/>
          </a:prstGeom>
          <a:solidFill>
            <a:schemeClr val="bg1"/>
          </a:solidFill>
          <a:ln w="9525">
            <a:noFill/>
            <a:miter lim="800000"/>
            <a:headEnd/>
            <a:tailEnd/>
          </a:ln>
          <a:effectLst/>
        </p:spPr>
        <p:txBody>
          <a:bodyPr>
            <a:spAutoFit/>
          </a:bodyPr>
          <a:lstStyle/>
          <a:p>
            <a:r>
              <a:rPr lang="en-US">
                <a:latin typeface="Comic Sans MS" pitchFamily="66" charset="0"/>
              </a:rPr>
              <a:t>Alice’s </a:t>
            </a:r>
          </a:p>
          <a:p>
            <a:r>
              <a:rPr lang="en-US">
                <a:latin typeface="Comic Sans MS" pitchFamily="66" charset="0"/>
              </a:rPr>
              <a:t>encryption</a:t>
            </a:r>
          </a:p>
          <a:p>
            <a:r>
              <a:rPr lang="en-US">
                <a:latin typeface="Comic Sans MS" pitchFamily="66" charset="0"/>
              </a:rPr>
              <a:t>key</a:t>
            </a:r>
          </a:p>
        </p:txBody>
      </p:sp>
      <p:sp>
        <p:nvSpPr>
          <p:cNvPr id="86058" name="Text Box 42"/>
          <p:cNvSpPr txBox="1">
            <a:spLocks noChangeArrowheads="1"/>
          </p:cNvSpPr>
          <p:nvPr/>
        </p:nvSpPr>
        <p:spPr bwMode="auto">
          <a:xfrm>
            <a:off x="6184900" y="1492250"/>
            <a:ext cx="1508125" cy="1006475"/>
          </a:xfrm>
          <a:prstGeom prst="rect">
            <a:avLst/>
          </a:prstGeom>
          <a:solidFill>
            <a:schemeClr val="bg1"/>
          </a:solidFill>
          <a:ln w="9525">
            <a:noFill/>
            <a:miter lim="800000"/>
            <a:headEnd/>
            <a:tailEnd/>
          </a:ln>
          <a:effectLst/>
        </p:spPr>
        <p:txBody>
          <a:bodyPr>
            <a:spAutoFit/>
          </a:bodyPr>
          <a:lstStyle/>
          <a:p>
            <a:r>
              <a:rPr lang="en-US">
                <a:latin typeface="Comic Sans MS" pitchFamily="66" charset="0"/>
              </a:rPr>
              <a:t>Bob’s </a:t>
            </a:r>
          </a:p>
          <a:p>
            <a:r>
              <a:rPr lang="en-US">
                <a:latin typeface="Comic Sans MS" pitchFamily="66" charset="0"/>
              </a:rPr>
              <a:t>decryption</a:t>
            </a:r>
          </a:p>
          <a:p>
            <a:r>
              <a:rPr lang="en-US">
                <a:latin typeface="Comic Sans MS" pitchFamily="66" charset="0"/>
              </a:rPr>
              <a:t>key</a:t>
            </a:r>
          </a:p>
        </p:txBody>
      </p:sp>
      <p:pic>
        <p:nvPicPr>
          <p:cNvPr id="86033" name="Picture 17" descr="Bob"/>
          <p:cNvPicPr>
            <a:picLocks noChangeAspect="1" noChangeArrowheads="1"/>
          </p:cNvPicPr>
          <p:nvPr/>
        </p:nvPicPr>
        <p:blipFill>
          <a:blip r:embed="rId5" cstate="print"/>
          <a:srcRect/>
          <a:stretch>
            <a:fillRect/>
          </a:stretch>
        </p:blipFill>
        <p:spPr bwMode="auto">
          <a:xfrm>
            <a:off x="7559675" y="1870075"/>
            <a:ext cx="812800" cy="830263"/>
          </a:xfrm>
          <a:prstGeom prst="rect">
            <a:avLst/>
          </a:prstGeom>
          <a:noFill/>
        </p:spPr>
      </p:pic>
      <p:grpSp>
        <p:nvGrpSpPr>
          <p:cNvPr id="3" name="Group 13"/>
          <p:cNvGrpSpPr>
            <a:grpSpLocks/>
          </p:cNvGrpSpPr>
          <p:nvPr/>
        </p:nvGrpSpPr>
        <p:grpSpPr bwMode="auto">
          <a:xfrm>
            <a:off x="5803900" y="1774825"/>
            <a:ext cx="509588" cy="608013"/>
            <a:chOff x="195" y="1789"/>
            <a:chExt cx="321" cy="383"/>
          </a:xfrm>
        </p:grpSpPr>
        <p:sp>
          <p:nvSpPr>
            <p:cNvPr id="86030" name="Text Box 14"/>
            <p:cNvSpPr txBox="1">
              <a:spLocks noChangeArrowheads="1"/>
            </p:cNvSpPr>
            <p:nvPr/>
          </p:nvSpPr>
          <p:spPr bwMode="auto">
            <a:xfrm>
              <a:off x="195" y="1789"/>
              <a:ext cx="233" cy="288"/>
            </a:xfrm>
            <a:prstGeom prst="rect">
              <a:avLst/>
            </a:prstGeom>
            <a:solidFill>
              <a:schemeClr val="bg1"/>
            </a:solidFill>
            <a:ln w="9525">
              <a:noFill/>
              <a:miter lim="800000"/>
              <a:headEnd/>
              <a:tailEnd/>
            </a:ln>
            <a:effectLst/>
          </p:spPr>
          <p:txBody>
            <a:bodyPr wrap="none">
              <a:spAutoFit/>
            </a:bodyPr>
            <a:lstStyle/>
            <a:p>
              <a:pPr algn="ctr"/>
              <a:r>
                <a:rPr lang="en-US" sz="2400">
                  <a:solidFill>
                    <a:srgbClr val="FF0000"/>
                  </a:solidFill>
                  <a:latin typeface="Comic Sans MS" pitchFamily="66" charset="0"/>
                </a:rPr>
                <a:t>K</a:t>
              </a:r>
              <a:endParaRPr lang="en-US" sz="2400">
                <a:solidFill>
                  <a:srgbClr val="FF0000"/>
                </a:solidFill>
                <a:latin typeface="Times New Roman" pitchFamily="18" charset="0"/>
              </a:endParaRPr>
            </a:p>
          </p:txBody>
        </p:sp>
        <p:sp>
          <p:nvSpPr>
            <p:cNvPr id="86031" name="Text Box 15"/>
            <p:cNvSpPr txBox="1">
              <a:spLocks noChangeArrowheads="1"/>
            </p:cNvSpPr>
            <p:nvPr/>
          </p:nvSpPr>
          <p:spPr bwMode="auto">
            <a:xfrm>
              <a:off x="299" y="1922"/>
              <a:ext cx="217" cy="250"/>
            </a:xfrm>
            <a:prstGeom prst="rect">
              <a:avLst/>
            </a:prstGeom>
            <a:noFill/>
            <a:ln w="9525">
              <a:noFill/>
              <a:miter lim="800000"/>
              <a:headEnd/>
              <a:tailEnd/>
            </a:ln>
            <a:effectLst/>
          </p:spPr>
          <p:txBody>
            <a:bodyPr wrap="none">
              <a:spAutoFit/>
            </a:bodyPr>
            <a:lstStyle/>
            <a:p>
              <a:pPr algn="ctr"/>
              <a:r>
                <a:rPr lang="en-US">
                  <a:solidFill>
                    <a:srgbClr val="FF0000"/>
                  </a:solidFill>
                  <a:latin typeface="Comic Sans MS" pitchFamily="66" charset="0"/>
                </a:rPr>
                <a:t>B</a:t>
              </a:r>
              <a:endParaRPr lang="en-US">
                <a:solidFill>
                  <a:srgbClr val="FF0000"/>
                </a:solidFill>
                <a:latin typeface="Times New Roman" pitchFamily="18" charset="0"/>
              </a:endParaRPr>
            </a:p>
          </p:txBody>
        </p:sp>
      </p:grpSp>
      <p:sp>
        <p:nvSpPr>
          <p:cNvPr id="86060" name="Line 44"/>
          <p:cNvSpPr>
            <a:spLocks noChangeShapeType="1"/>
          </p:cNvSpPr>
          <p:nvPr/>
        </p:nvSpPr>
        <p:spPr bwMode="auto">
          <a:xfrm>
            <a:off x="1238250" y="3011488"/>
            <a:ext cx="674688" cy="0"/>
          </a:xfrm>
          <a:prstGeom prst="line">
            <a:avLst/>
          </a:prstGeom>
          <a:noFill/>
          <a:ln w="38100">
            <a:solidFill>
              <a:schemeClr val="tx1"/>
            </a:solidFill>
            <a:round/>
            <a:headEnd/>
            <a:tailEnd type="triangle" w="med" len="med"/>
          </a:ln>
          <a:effectLst/>
        </p:spPr>
        <p:txBody>
          <a:bodyPr/>
          <a:lstStyle/>
          <a:p>
            <a:endParaRPr lang="en-US"/>
          </a:p>
        </p:txBody>
      </p:sp>
      <p:sp>
        <p:nvSpPr>
          <p:cNvPr id="86061" name="Line 45"/>
          <p:cNvSpPr>
            <a:spLocks noChangeShapeType="1"/>
          </p:cNvSpPr>
          <p:nvPr/>
        </p:nvSpPr>
        <p:spPr bwMode="auto">
          <a:xfrm>
            <a:off x="7172325" y="3022600"/>
            <a:ext cx="674688" cy="0"/>
          </a:xfrm>
          <a:prstGeom prst="line">
            <a:avLst/>
          </a:prstGeom>
          <a:noFill/>
          <a:ln w="38100">
            <a:solidFill>
              <a:schemeClr val="tx1"/>
            </a:solidFill>
            <a:round/>
            <a:headEnd/>
            <a:tailEnd type="triangle" w="med" len="med"/>
          </a:ln>
          <a:effectLst/>
        </p:spPr>
        <p:txBody>
          <a:bodyPr/>
          <a:lstStyle/>
          <a:p>
            <a:endParaRPr lang="en-US"/>
          </a:p>
        </p:txBody>
      </p:sp>
      <p:pic>
        <p:nvPicPr>
          <p:cNvPr id="86069" name="Picture 53" descr="BS00768_[1]"/>
          <p:cNvPicPr>
            <a:picLocks noChangeAspect="1" noChangeArrowheads="1"/>
          </p:cNvPicPr>
          <p:nvPr/>
        </p:nvPicPr>
        <p:blipFill>
          <a:blip r:embed="rId6" cstate="print"/>
          <a:srcRect/>
          <a:stretch>
            <a:fillRect/>
          </a:stretch>
        </p:blipFill>
        <p:spPr bwMode="auto">
          <a:xfrm flipH="1" flipV="1">
            <a:off x="2176463" y="1422400"/>
            <a:ext cx="465137" cy="241300"/>
          </a:xfrm>
          <a:prstGeom prst="rect">
            <a:avLst/>
          </a:prstGeom>
          <a:noFill/>
        </p:spPr>
      </p:pic>
      <p:pic>
        <p:nvPicPr>
          <p:cNvPr id="86072" name="Picture 56" descr="BS00768_[1]"/>
          <p:cNvPicPr>
            <a:picLocks noChangeAspect="1" noChangeArrowheads="1"/>
          </p:cNvPicPr>
          <p:nvPr/>
        </p:nvPicPr>
        <p:blipFill>
          <a:blip r:embed="rId6" cstate="print"/>
          <a:srcRect/>
          <a:stretch>
            <a:fillRect/>
          </a:stretch>
        </p:blipFill>
        <p:spPr bwMode="auto">
          <a:xfrm flipH="1" flipV="1">
            <a:off x="5754688" y="1516063"/>
            <a:ext cx="465137" cy="241300"/>
          </a:xfrm>
          <a:prstGeom prst="rect">
            <a:avLst/>
          </a:prstGeom>
          <a:noFill/>
        </p:spPr>
      </p:pic>
      <p:sp>
        <p:nvSpPr>
          <p:cNvPr id="86073" name="Text Box 57"/>
          <p:cNvSpPr txBox="1">
            <a:spLocks noChangeArrowheads="1"/>
          </p:cNvSpPr>
          <p:nvPr/>
        </p:nvSpPr>
        <p:spPr bwMode="auto">
          <a:xfrm>
            <a:off x="5649913" y="3825875"/>
            <a:ext cx="919162" cy="396875"/>
          </a:xfrm>
          <a:prstGeom prst="rect">
            <a:avLst/>
          </a:prstGeom>
          <a:noFill/>
          <a:ln w="9525">
            <a:noFill/>
            <a:miter lim="800000"/>
            <a:headEnd/>
            <a:tailEnd/>
          </a:ln>
          <a:effectLst/>
        </p:spPr>
        <p:txBody>
          <a:bodyPr wrap="none">
            <a:spAutoFit/>
          </a:bodyPr>
          <a:lstStyle/>
          <a:p>
            <a:pPr algn="ctr"/>
            <a:r>
              <a:rPr lang="en-US"/>
              <a:t>Trudy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z="3600"/>
              <a:t>Symmetric key cryptography</a:t>
            </a:r>
            <a:endParaRPr lang="en-US"/>
          </a:p>
        </p:txBody>
      </p:sp>
      <p:sp>
        <p:nvSpPr>
          <p:cNvPr id="13" name="Slide Number Placeholder 5"/>
          <p:cNvSpPr>
            <a:spLocks noGrp="1"/>
          </p:cNvSpPr>
          <p:nvPr>
            <p:ph type="sldNum" sz="quarter" idx="12"/>
          </p:nvPr>
        </p:nvSpPr>
        <p:spPr/>
        <p:txBody>
          <a:bodyPr/>
          <a:lstStyle/>
          <a:p>
            <a:r>
              <a:rPr lang="en-US"/>
              <a:t>8-</a:t>
            </a:r>
            <a:fld id="{B8D0B60B-37D7-4F35-BAD7-3DA20273A7EA}" type="slidenum">
              <a:rPr lang="en-US"/>
              <a:pPr/>
              <a:t>17</a:t>
            </a:fld>
            <a:endParaRPr lang="en-US"/>
          </a:p>
        </p:txBody>
      </p:sp>
      <p:sp>
        <p:nvSpPr>
          <p:cNvPr id="87043" name="Rectangle 3"/>
          <p:cNvSpPr>
            <a:spLocks noGrp="1" noChangeArrowheads="1"/>
          </p:cNvSpPr>
          <p:nvPr>
            <p:ph sz="quarter" idx="1"/>
          </p:nvPr>
        </p:nvSpPr>
        <p:spPr>
          <a:xfrm>
            <a:off x="544513" y="1398588"/>
            <a:ext cx="8077200" cy="1214437"/>
          </a:xfrm>
        </p:spPr>
        <p:txBody>
          <a:bodyPr/>
          <a:lstStyle/>
          <a:p>
            <a:pPr>
              <a:buFont typeface="ZapfDingbats" pitchFamily="82" charset="2"/>
              <a:buNone/>
            </a:pPr>
            <a:r>
              <a:rPr lang="en-US" sz="2400" dirty="0">
                <a:solidFill>
                  <a:srgbClr val="FF0000"/>
                </a:solidFill>
              </a:rPr>
              <a:t>substitution cipher:</a:t>
            </a:r>
            <a:r>
              <a:rPr lang="en-US" sz="2400" dirty="0"/>
              <a:t> substituting one thing for another</a:t>
            </a:r>
          </a:p>
          <a:p>
            <a:pPr lvl="1"/>
            <a:r>
              <a:rPr lang="en-US" sz="2000" dirty="0" err="1"/>
              <a:t>monoalphabetic</a:t>
            </a:r>
            <a:r>
              <a:rPr lang="en-US" sz="2000" dirty="0"/>
              <a:t> cipher: substitute one letter for another</a:t>
            </a:r>
            <a:endParaRPr lang="en-US" dirty="0"/>
          </a:p>
        </p:txBody>
      </p:sp>
      <p:sp>
        <p:nvSpPr>
          <p:cNvPr id="87045" name="Rectangle 5"/>
          <p:cNvSpPr>
            <a:spLocks noChangeArrowheads="1"/>
          </p:cNvSpPr>
          <p:nvPr/>
        </p:nvSpPr>
        <p:spPr bwMode="auto">
          <a:xfrm>
            <a:off x="1439863" y="2330450"/>
            <a:ext cx="7134225" cy="457200"/>
          </a:xfrm>
          <a:prstGeom prst="rect">
            <a:avLst/>
          </a:prstGeom>
          <a:noFill/>
          <a:ln w="9525">
            <a:noFill/>
            <a:miter lim="800000"/>
            <a:headEnd/>
            <a:tailEnd/>
          </a:ln>
          <a:effectLst/>
        </p:spPr>
        <p:txBody>
          <a:bodyPr wrap="none">
            <a:spAutoFit/>
          </a:bodyPr>
          <a:lstStyle/>
          <a:p>
            <a:pPr algn="ctr"/>
            <a:r>
              <a:rPr lang="en-US" sz="2400" b="1">
                <a:latin typeface="Courier New" charset="0"/>
              </a:rPr>
              <a:t>plaintext:  abcdefghijklmnopqrstuvwxyz</a:t>
            </a:r>
          </a:p>
        </p:txBody>
      </p:sp>
      <p:sp>
        <p:nvSpPr>
          <p:cNvPr id="87046" name="Rectangle 6"/>
          <p:cNvSpPr>
            <a:spLocks noChangeArrowheads="1"/>
          </p:cNvSpPr>
          <p:nvPr/>
        </p:nvSpPr>
        <p:spPr bwMode="auto">
          <a:xfrm>
            <a:off x="1276350" y="3109913"/>
            <a:ext cx="7318375" cy="457200"/>
          </a:xfrm>
          <a:prstGeom prst="rect">
            <a:avLst/>
          </a:prstGeom>
          <a:noFill/>
          <a:ln w="9525">
            <a:noFill/>
            <a:miter lim="800000"/>
            <a:headEnd/>
            <a:tailEnd/>
          </a:ln>
          <a:effectLst/>
        </p:spPr>
        <p:txBody>
          <a:bodyPr wrap="none">
            <a:spAutoFit/>
          </a:bodyPr>
          <a:lstStyle/>
          <a:p>
            <a:pPr algn="ctr"/>
            <a:r>
              <a:rPr lang="en-US" sz="2400" b="1">
                <a:latin typeface="Courier New" charset="0"/>
              </a:rPr>
              <a:t>ciphertext:  mnbvcxzasdfghjklpoiuytrewq</a:t>
            </a:r>
          </a:p>
        </p:txBody>
      </p:sp>
      <p:sp>
        <p:nvSpPr>
          <p:cNvPr id="87047" name="Line 7"/>
          <p:cNvSpPr>
            <a:spLocks noChangeShapeType="1"/>
          </p:cNvSpPr>
          <p:nvPr/>
        </p:nvSpPr>
        <p:spPr bwMode="auto">
          <a:xfrm>
            <a:off x="3808413" y="2740025"/>
            <a:ext cx="0" cy="493713"/>
          </a:xfrm>
          <a:prstGeom prst="line">
            <a:avLst/>
          </a:prstGeom>
          <a:noFill/>
          <a:ln w="19050">
            <a:solidFill>
              <a:srgbClr val="FF0000"/>
            </a:solidFill>
            <a:round/>
            <a:headEnd/>
            <a:tailEnd type="triangle" w="med" len="med"/>
          </a:ln>
          <a:effectLst/>
        </p:spPr>
        <p:txBody>
          <a:bodyPr wrap="none" anchor="ctr"/>
          <a:lstStyle/>
          <a:p>
            <a:endParaRPr lang="en-US"/>
          </a:p>
        </p:txBody>
      </p:sp>
      <p:sp>
        <p:nvSpPr>
          <p:cNvPr id="87048" name="Line 8"/>
          <p:cNvSpPr>
            <a:spLocks noChangeShapeType="1"/>
          </p:cNvSpPr>
          <p:nvPr/>
        </p:nvSpPr>
        <p:spPr bwMode="auto">
          <a:xfrm>
            <a:off x="8382000" y="2703513"/>
            <a:ext cx="0" cy="493712"/>
          </a:xfrm>
          <a:prstGeom prst="line">
            <a:avLst/>
          </a:prstGeom>
          <a:noFill/>
          <a:ln w="19050">
            <a:solidFill>
              <a:srgbClr val="FF0000"/>
            </a:solidFill>
            <a:round/>
            <a:headEnd/>
            <a:tailEnd type="triangle" w="med" len="med"/>
          </a:ln>
          <a:effectLst/>
        </p:spPr>
        <p:txBody>
          <a:bodyPr wrap="none" anchor="ctr"/>
          <a:lstStyle/>
          <a:p>
            <a:endParaRPr lang="en-US"/>
          </a:p>
        </p:txBody>
      </p:sp>
      <p:sp>
        <p:nvSpPr>
          <p:cNvPr id="87049" name="Rectangle 9"/>
          <p:cNvSpPr>
            <a:spLocks noChangeArrowheads="1"/>
          </p:cNvSpPr>
          <p:nvPr/>
        </p:nvSpPr>
        <p:spPr bwMode="auto">
          <a:xfrm>
            <a:off x="2387600" y="3881438"/>
            <a:ext cx="6219825" cy="457200"/>
          </a:xfrm>
          <a:prstGeom prst="rect">
            <a:avLst/>
          </a:prstGeom>
          <a:noFill/>
          <a:ln w="9525">
            <a:noFill/>
            <a:miter lim="800000"/>
            <a:headEnd/>
            <a:tailEnd/>
          </a:ln>
          <a:effectLst/>
        </p:spPr>
        <p:txBody>
          <a:bodyPr wrap="none">
            <a:spAutoFit/>
          </a:bodyPr>
          <a:lstStyle/>
          <a:p>
            <a:pPr algn="ctr"/>
            <a:r>
              <a:rPr lang="en-US" sz="2400" b="1">
                <a:latin typeface="Courier New" charset="0"/>
              </a:rPr>
              <a:t>Plaintext: bob. i love you. alice</a:t>
            </a:r>
          </a:p>
        </p:txBody>
      </p:sp>
      <p:sp>
        <p:nvSpPr>
          <p:cNvPr id="87050" name="Rectangle 10"/>
          <p:cNvSpPr>
            <a:spLocks noChangeArrowheads="1"/>
          </p:cNvSpPr>
          <p:nvPr/>
        </p:nvSpPr>
        <p:spPr bwMode="auto">
          <a:xfrm>
            <a:off x="2232025" y="4306888"/>
            <a:ext cx="6402388" cy="457200"/>
          </a:xfrm>
          <a:prstGeom prst="rect">
            <a:avLst/>
          </a:prstGeom>
          <a:noFill/>
          <a:ln w="9525">
            <a:noFill/>
            <a:miter lim="800000"/>
            <a:headEnd/>
            <a:tailEnd/>
          </a:ln>
          <a:effectLst/>
        </p:spPr>
        <p:txBody>
          <a:bodyPr wrap="none">
            <a:spAutoFit/>
          </a:bodyPr>
          <a:lstStyle/>
          <a:p>
            <a:pPr algn="ctr"/>
            <a:r>
              <a:rPr lang="en-US" sz="2400" b="1">
                <a:latin typeface="Courier New" charset="0"/>
              </a:rPr>
              <a:t>ciphertext: nkn. s gktc wky. mgsbc</a:t>
            </a:r>
          </a:p>
        </p:txBody>
      </p:sp>
      <p:sp>
        <p:nvSpPr>
          <p:cNvPr id="87051" name="Text Box 11"/>
          <p:cNvSpPr txBox="1">
            <a:spLocks noChangeArrowheads="1"/>
          </p:cNvSpPr>
          <p:nvPr/>
        </p:nvSpPr>
        <p:spPr bwMode="auto">
          <a:xfrm>
            <a:off x="1457325" y="3816350"/>
            <a:ext cx="779463" cy="457200"/>
          </a:xfrm>
          <a:prstGeom prst="rect">
            <a:avLst/>
          </a:prstGeom>
          <a:noFill/>
          <a:ln w="9525">
            <a:noFill/>
            <a:miter lim="800000"/>
            <a:headEnd/>
            <a:tailEnd/>
          </a:ln>
          <a:effectLst/>
        </p:spPr>
        <p:txBody>
          <a:bodyPr wrap="none">
            <a:spAutoFit/>
          </a:bodyPr>
          <a:lstStyle/>
          <a:p>
            <a:pPr algn="ctr"/>
            <a:r>
              <a:rPr lang="en-US" sz="2400" u="sng">
                <a:solidFill>
                  <a:schemeClr val="accent2"/>
                </a:solidFill>
                <a:latin typeface="Comic Sans MS" pitchFamily="66" charset="0"/>
              </a:rPr>
              <a:t>E.g.:</a:t>
            </a:r>
            <a:endParaRPr lang="en-US" sz="2400" u="sng">
              <a:latin typeface="Times New Roman" pitchFamily="18" charset="0"/>
            </a:endParaRPr>
          </a:p>
        </p:txBody>
      </p:sp>
      <p:sp>
        <p:nvSpPr>
          <p:cNvPr id="87052" name="Text Box 12"/>
          <p:cNvSpPr txBox="1">
            <a:spLocks noChangeArrowheads="1"/>
          </p:cNvSpPr>
          <p:nvPr/>
        </p:nvSpPr>
        <p:spPr bwMode="auto">
          <a:xfrm>
            <a:off x="404813" y="5016500"/>
            <a:ext cx="6142037" cy="1187450"/>
          </a:xfrm>
          <a:prstGeom prst="rect">
            <a:avLst/>
          </a:prstGeom>
          <a:noFill/>
          <a:ln w="9525">
            <a:noFill/>
            <a:miter lim="800000"/>
            <a:headEnd/>
            <a:tailEnd/>
          </a:ln>
          <a:effectLst/>
        </p:spPr>
        <p:txBody>
          <a:bodyPr wrap="none">
            <a:spAutoFit/>
          </a:bodyPr>
          <a:lstStyle/>
          <a:p>
            <a:r>
              <a:rPr lang="en-US" sz="2400" u="sng" dirty="0">
                <a:solidFill>
                  <a:srgbClr val="FF0000"/>
                </a:solidFill>
                <a:latin typeface="Comic Sans MS" pitchFamily="66" charset="0"/>
              </a:rPr>
              <a:t>Q:</a:t>
            </a:r>
            <a:r>
              <a:rPr lang="en-US" sz="2400" u="sng" dirty="0">
                <a:solidFill>
                  <a:schemeClr val="accent2"/>
                </a:solidFill>
                <a:latin typeface="Comic Sans MS" pitchFamily="66" charset="0"/>
              </a:rPr>
              <a:t> How hard to break this simple cipher?:</a:t>
            </a:r>
          </a:p>
          <a:p>
            <a:pPr lvl="1">
              <a:buClr>
                <a:schemeClr val="accent2"/>
              </a:buClr>
              <a:buSzPct val="85000"/>
              <a:buFont typeface="Wingdings" pitchFamily="2" charset="2"/>
              <a:buChar char="q"/>
            </a:pPr>
            <a:r>
              <a:rPr lang="en-US" sz="2400" dirty="0">
                <a:latin typeface="Comic Sans MS" pitchFamily="66" charset="0"/>
              </a:rPr>
              <a:t> brute force (how hard?)</a:t>
            </a:r>
          </a:p>
          <a:p>
            <a:pPr lvl="1">
              <a:buClr>
                <a:schemeClr val="accent2"/>
              </a:buClr>
              <a:buSzPct val="85000"/>
              <a:buFont typeface="Wingdings" pitchFamily="2" charset="2"/>
              <a:buChar char="q"/>
            </a:pPr>
            <a:r>
              <a:rPr lang="en-US" sz="2400" dirty="0">
                <a:latin typeface="Comic Sans MS" pitchFamily="66" charset="0"/>
              </a:rPr>
              <a:t> other?</a:t>
            </a:r>
            <a:endParaRPr lang="en-US" sz="2400" u="sng" dirty="0">
              <a:latin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026"/>
          <p:cNvSpPr>
            <a:spLocks noGrp="1" noChangeArrowheads="1"/>
          </p:cNvSpPr>
          <p:nvPr>
            <p:ph type="title"/>
          </p:nvPr>
        </p:nvSpPr>
        <p:spPr/>
        <p:txBody>
          <a:bodyPr/>
          <a:lstStyle/>
          <a:p>
            <a:r>
              <a:rPr lang="en-US" sz="3600" dirty="0"/>
              <a:t>Symmetric key cryptography</a:t>
            </a:r>
            <a:endParaRPr lang="en-US" dirty="0"/>
          </a:p>
        </p:txBody>
      </p:sp>
      <p:sp>
        <p:nvSpPr>
          <p:cNvPr id="36" name="Slide Number Placeholder 5"/>
          <p:cNvSpPr>
            <a:spLocks noGrp="1"/>
          </p:cNvSpPr>
          <p:nvPr>
            <p:ph type="sldNum" sz="quarter" idx="12"/>
          </p:nvPr>
        </p:nvSpPr>
        <p:spPr/>
        <p:txBody>
          <a:bodyPr/>
          <a:lstStyle/>
          <a:p>
            <a:r>
              <a:rPr lang="en-US"/>
              <a:t>8-</a:t>
            </a:r>
            <a:fld id="{E5BC0521-FA71-478C-9270-807EB474D615}" type="slidenum">
              <a:rPr lang="en-US"/>
              <a:pPr/>
              <a:t>18</a:t>
            </a:fld>
            <a:endParaRPr lang="en-US"/>
          </a:p>
        </p:txBody>
      </p:sp>
      <p:sp>
        <p:nvSpPr>
          <p:cNvPr id="178179" name="Rectangle 1027"/>
          <p:cNvSpPr>
            <a:spLocks noGrp="1" noChangeArrowheads="1"/>
          </p:cNvSpPr>
          <p:nvPr>
            <p:ph sz="quarter" idx="1"/>
          </p:nvPr>
        </p:nvSpPr>
        <p:spPr>
          <a:xfrm>
            <a:off x="625475" y="4021138"/>
            <a:ext cx="8218488" cy="1979612"/>
          </a:xfrm>
        </p:spPr>
        <p:txBody>
          <a:bodyPr>
            <a:normAutofit fontScale="92500"/>
          </a:bodyPr>
          <a:lstStyle/>
          <a:p>
            <a:pPr>
              <a:lnSpc>
                <a:spcPct val="90000"/>
              </a:lnSpc>
              <a:buFont typeface="ZapfDingbats" pitchFamily="82" charset="2"/>
              <a:buNone/>
            </a:pPr>
            <a:r>
              <a:rPr lang="en-US" sz="2400" dirty="0"/>
              <a:t>symmetric key crypto: Bob and Alice share know same (symmetric) key: K</a:t>
            </a:r>
          </a:p>
          <a:p>
            <a:pPr>
              <a:lnSpc>
                <a:spcPct val="90000"/>
              </a:lnSpc>
            </a:pPr>
            <a:r>
              <a:rPr lang="en-US" sz="2400" dirty="0"/>
              <a:t>e.g., key is knowing substitution pattern in mono alphabetic substitution cipher</a:t>
            </a:r>
          </a:p>
          <a:p>
            <a:pPr>
              <a:lnSpc>
                <a:spcPct val="90000"/>
              </a:lnSpc>
            </a:pPr>
            <a:r>
              <a:rPr lang="en-US" sz="2400" u="sng" dirty="0"/>
              <a:t>Q:</a:t>
            </a:r>
            <a:r>
              <a:rPr lang="en-US" sz="2400" dirty="0"/>
              <a:t> how do Bob and Alice agree on key value?</a:t>
            </a:r>
          </a:p>
          <a:p>
            <a:pPr>
              <a:lnSpc>
                <a:spcPct val="90000"/>
              </a:lnSpc>
            </a:pPr>
            <a:r>
              <a:rPr lang="en-US" sz="2400" dirty="0"/>
              <a:t>  </a:t>
            </a:r>
            <a:r>
              <a:rPr lang="en-US" sz="2000" u="sng" dirty="0">
                <a:latin typeface="Verdana" pitchFamily="34" charset="0"/>
              </a:rPr>
              <a:t>Main problem: Key Distribution (in a secure way)</a:t>
            </a:r>
            <a:endParaRPr lang="en-US" sz="2400" i="1" dirty="0"/>
          </a:p>
        </p:txBody>
      </p:sp>
      <p:sp>
        <p:nvSpPr>
          <p:cNvPr id="178181" name="Text Box 1029"/>
          <p:cNvSpPr txBox="1">
            <a:spLocks noChangeArrowheads="1"/>
          </p:cNvSpPr>
          <p:nvPr/>
        </p:nvSpPr>
        <p:spPr bwMode="auto">
          <a:xfrm>
            <a:off x="6491288" y="2632075"/>
            <a:ext cx="1252537" cy="396875"/>
          </a:xfrm>
          <a:prstGeom prst="rect">
            <a:avLst/>
          </a:prstGeom>
          <a:solidFill>
            <a:schemeClr val="bg1"/>
          </a:solidFill>
          <a:ln w="9525">
            <a:noFill/>
            <a:miter lim="800000"/>
            <a:headEnd/>
            <a:tailEnd/>
          </a:ln>
          <a:effectLst/>
        </p:spPr>
        <p:txBody>
          <a:bodyPr wrap="none">
            <a:spAutoFit/>
          </a:bodyPr>
          <a:lstStyle/>
          <a:p>
            <a:pPr algn="ctr"/>
            <a:r>
              <a:rPr lang="en-US">
                <a:solidFill>
                  <a:srgbClr val="FF0000"/>
                </a:solidFill>
                <a:latin typeface="Comic Sans MS" pitchFamily="66" charset="0"/>
              </a:rPr>
              <a:t>plaintext</a:t>
            </a:r>
          </a:p>
        </p:txBody>
      </p:sp>
      <p:sp>
        <p:nvSpPr>
          <p:cNvPr id="178182" name="Text Box 1030"/>
          <p:cNvSpPr txBox="1">
            <a:spLocks noChangeArrowheads="1"/>
          </p:cNvSpPr>
          <p:nvPr/>
        </p:nvSpPr>
        <p:spPr bwMode="auto">
          <a:xfrm>
            <a:off x="3519983" y="2613025"/>
            <a:ext cx="1342034" cy="369332"/>
          </a:xfrm>
          <a:prstGeom prst="rect">
            <a:avLst/>
          </a:prstGeom>
          <a:solidFill>
            <a:schemeClr val="bg1"/>
          </a:solidFill>
          <a:ln w="9525">
            <a:noFill/>
            <a:miter lim="800000"/>
            <a:headEnd/>
            <a:tailEnd/>
          </a:ln>
          <a:effectLst/>
        </p:spPr>
        <p:txBody>
          <a:bodyPr wrap="none">
            <a:spAutoFit/>
          </a:bodyPr>
          <a:lstStyle/>
          <a:p>
            <a:pPr algn="ctr"/>
            <a:r>
              <a:rPr lang="en-US" dirty="0" err="1">
                <a:latin typeface="Comic Sans MS" pitchFamily="66" charset="0"/>
              </a:rPr>
              <a:t>ciphertext</a:t>
            </a:r>
            <a:endParaRPr lang="en-US" dirty="0">
              <a:latin typeface="Comic Sans MS" pitchFamily="66" charset="0"/>
            </a:endParaRPr>
          </a:p>
        </p:txBody>
      </p:sp>
      <p:grpSp>
        <p:nvGrpSpPr>
          <p:cNvPr id="2" name="Group 1056"/>
          <p:cNvGrpSpPr>
            <a:grpSpLocks/>
          </p:cNvGrpSpPr>
          <p:nvPr/>
        </p:nvGrpSpPr>
        <p:grpSpPr bwMode="auto">
          <a:xfrm>
            <a:off x="2174875" y="1716088"/>
            <a:ext cx="773113" cy="579437"/>
            <a:chOff x="1388" y="1036"/>
            <a:chExt cx="487" cy="365"/>
          </a:xfrm>
        </p:grpSpPr>
        <p:sp>
          <p:nvSpPr>
            <p:cNvPr id="178184" name="Text Box 1032"/>
            <p:cNvSpPr txBox="1">
              <a:spLocks noChangeArrowheads="1"/>
            </p:cNvSpPr>
            <p:nvPr/>
          </p:nvSpPr>
          <p:spPr bwMode="auto">
            <a:xfrm>
              <a:off x="1388" y="1036"/>
              <a:ext cx="233" cy="288"/>
            </a:xfrm>
            <a:prstGeom prst="rect">
              <a:avLst/>
            </a:prstGeom>
            <a:solidFill>
              <a:schemeClr val="bg1"/>
            </a:solidFill>
            <a:ln w="9525">
              <a:noFill/>
              <a:miter lim="800000"/>
              <a:headEnd/>
              <a:tailEnd/>
            </a:ln>
            <a:effectLst/>
          </p:spPr>
          <p:txBody>
            <a:bodyPr wrap="none">
              <a:spAutoFit/>
            </a:bodyPr>
            <a:lstStyle/>
            <a:p>
              <a:pPr algn="ctr"/>
              <a:r>
                <a:rPr lang="en-US" sz="2400">
                  <a:solidFill>
                    <a:srgbClr val="FF0000"/>
                  </a:solidFill>
                  <a:latin typeface="Comic Sans MS" pitchFamily="66" charset="0"/>
                </a:rPr>
                <a:t>K</a:t>
              </a:r>
              <a:endParaRPr lang="en-US" sz="2400">
                <a:solidFill>
                  <a:srgbClr val="FF0000"/>
                </a:solidFill>
                <a:latin typeface="Times New Roman" pitchFamily="18" charset="0"/>
              </a:endParaRPr>
            </a:p>
          </p:txBody>
        </p:sp>
        <p:sp>
          <p:nvSpPr>
            <p:cNvPr id="178185" name="Text Box 1033"/>
            <p:cNvSpPr txBox="1">
              <a:spLocks noChangeArrowheads="1"/>
            </p:cNvSpPr>
            <p:nvPr/>
          </p:nvSpPr>
          <p:spPr bwMode="auto">
            <a:xfrm>
              <a:off x="1474" y="1151"/>
              <a:ext cx="401" cy="250"/>
            </a:xfrm>
            <a:prstGeom prst="rect">
              <a:avLst/>
            </a:prstGeom>
            <a:noFill/>
            <a:ln w="9525">
              <a:noFill/>
              <a:miter lim="800000"/>
              <a:headEnd/>
              <a:tailEnd/>
            </a:ln>
            <a:effectLst/>
          </p:spPr>
          <p:txBody>
            <a:bodyPr wrap="none">
              <a:spAutoFit/>
            </a:bodyPr>
            <a:lstStyle/>
            <a:p>
              <a:pPr algn="ctr"/>
              <a:r>
                <a:rPr lang="en-US">
                  <a:solidFill>
                    <a:srgbClr val="FF0000"/>
                  </a:solidFill>
                  <a:latin typeface="Comic Sans MS" pitchFamily="66" charset="0"/>
                </a:rPr>
                <a:t>A-B</a:t>
              </a:r>
              <a:endParaRPr lang="en-US">
                <a:solidFill>
                  <a:srgbClr val="FF0000"/>
                </a:solidFill>
                <a:latin typeface="Times New Roman" pitchFamily="18" charset="0"/>
              </a:endParaRPr>
            </a:p>
          </p:txBody>
        </p:sp>
      </p:grpSp>
      <p:pic>
        <p:nvPicPr>
          <p:cNvPr id="178186" name="Picture 1034" descr="Alice"/>
          <p:cNvPicPr>
            <a:picLocks noChangeAspect="1" noChangeArrowheads="1"/>
          </p:cNvPicPr>
          <p:nvPr/>
        </p:nvPicPr>
        <p:blipFill>
          <a:blip r:embed="rId3" cstate="print"/>
          <a:srcRect/>
          <a:stretch>
            <a:fillRect/>
          </a:stretch>
        </p:blipFill>
        <p:spPr bwMode="auto">
          <a:xfrm>
            <a:off x="1250950" y="1666875"/>
            <a:ext cx="698500" cy="862013"/>
          </a:xfrm>
          <a:prstGeom prst="rect">
            <a:avLst/>
          </a:prstGeom>
          <a:noFill/>
        </p:spPr>
      </p:pic>
      <p:sp>
        <p:nvSpPr>
          <p:cNvPr id="178188" name="Rectangle 1036"/>
          <p:cNvSpPr>
            <a:spLocks noChangeArrowheads="1"/>
          </p:cNvSpPr>
          <p:nvPr/>
        </p:nvSpPr>
        <p:spPr bwMode="auto">
          <a:xfrm>
            <a:off x="1982788" y="2573338"/>
            <a:ext cx="1392237" cy="803275"/>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8189" name="Text Box 1037"/>
          <p:cNvSpPr txBox="1">
            <a:spLocks noChangeArrowheads="1"/>
          </p:cNvSpPr>
          <p:nvPr/>
        </p:nvSpPr>
        <p:spPr bwMode="auto">
          <a:xfrm>
            <a:off x="2033398" y="2582863"/>
            <a:ext cx="1319592" cy="646331"/>
          </a:xfrm>
          <a:prstGeom prst="rect">
            <a:avLst/>
          </a:prstGeom>
          <a:noFill/>
          <a:ln w="9525">
            <a:noFill/>
            <a:miter lim="800000"/>
            <a:headEnd/>
            <a:tailEnd/>
          </a:ln>
          <a:effectLst/>
        </p:spPr>
        <p:txBody>
          <a:bodyPr wrap="none">
            <a:spAutoFit/>
          </a:bodyPr>
          <a:lstStyle/>
          <a:p>
            <a:pPr algn="ctr"/>
            <a:r>
              <a:rPr lang="en-US" dirty="0">
                <a:latin typeface="Comic Sans MS" pitchFamily="66" charset="0"/>
              </a:rPr>
              <a:t>encryption</a:t>
            </a:r>
          </a:p>
          <a:p>
            <a:pPr algn="ctr"/>
            <a:r>
              <a:rPr lang="en-US" dirty="0">
                <a:latin typeface="Comic Sans MS" pitchFamily="66" charset="0"/>
              </a:rPr>
              <a:t>algorithm</a:t>
            </a:r>
          </a:p>
        </p:txBody>
      </p:sp>
      <p:sp>
        <p:nvSpPr>
          <p:cNvPr id="178190" name="Rectangle 1038"/>
          <p:cNvSpPr>
            <a:spLocks noChangeArrowheads="1"/>
          </p:cNvSpPr>
          <p:nvPr/>
        </p:nvSpPr>
        <p:spPr bwMode="auto">
          <a:xfrm>
            <a:off x="5100638" y="2571750"/>
            <a:ext cx="1377950" cy="803275"/>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8191" name="Text Box 1039"/>
          <p:cNvSpPr txBox="1">
            <a:spLocks noChangeArrowheads="1"/>
          </p:cNvSpPr>
          <p:nvPr/>
        </p:nvSpPr>
        <p:spPr bwMode="auto">
          <a:xfrm>
            <a:off x="5138930" y="2595563"/>
            <a:ext cx="1404552" cy="646331"/>
          </a:xfrm>
          <a:prstGeom prst="rect">
            <a:avLst/>
          </a:prstGeom>
          <a:noFill/>
          <a:ln w="9525">
            <a:noFill/>
            <a:miter lim="800000"/>
            <a:headEnd/>
            <a:tailEnd/>
          </a:ln>
          <a:effectLst/>
        </p:spPr>
        <p:txBody>
          <a:bodyPr wrap="none">
            <a:spAutoFit/>
          </a:bodyPr>
          <a:lstStyle/>
          <a:p>
            <a:pPr algn="ctr"/>
            <a:r>
              <a:rPr lang="en-US" dirty="0">
                <a:latin typeface="Comic Sans MS" pitchFamily="66" charset="0"/>
              </a:rPr>
              <a:t>decryption </a:t>
            </a:r>
          </a:p>
          <a:p>
            <a:pPr algn="ctr"/>
            <a:r>
              <a:rPr lang="en-US" dirty="0">
                <a:latin typeface="Comic Sans MS" pitchFamily="66" charset="0"/>
              </a:rPr>
              <a:t>algorithm</a:t>
            </a:r>
          </a:p>
        </p:txBody>
      </p:sp>
      <p:sp>
        <p:nvSpPr>
          <p:cNvPr id="178192" name="Line 1040"/>
          <p:cNvSpPr>
            <a:spLocks noChangeShapeType="1"/>
          </p:cNvSpPr>
          <p:nvPr/>
        </p:nvSpPr>
        <p:spPr bwMode="auto">
          <a:xfrm>
            <a:off x="3403600" y="2986088"/>
            <a:ext cx="1692275" cy="7937"/>
          </a:xfrm>
          <a:prstGeom prst="line">
            <a:avLst/>
          </a:prstGeom>
          <a:noFill/>
          <a:ln w="38100">
            <a:solidFill>
              <a:schemeClr val="tx1"/>
            </a:solidFill>
            <a:round/>
            <a:headEnd/>
            <a:tailEnd type="triangle" w="med" len="med"/>
          </a:ln>
          <a:effectLst/>
        </p:spPr>
        <p:txBody>
          <a:bodyPr/>
          <a:lstStyle/>
          <a:p>
            <a:endParaRPr lang="en-US"/>
          </a:p>
        </p:txBody>
      </p:sp>
      <p:sp>
        <p:nvSpPr>
          <p:cNvPr id="178195" name="Line 1043"/>
          <p:cNvSpPr>
            <a:spLocks noChangeShapeType="1"/>
          </p:cNvSpPr>
          <p:nvPr/>
        </p:nvSpPr>
        <p:spPr bwMode="auto">
          <a:xfrm flipH="1">
            <a:off x="2373313" y="2193925"/>
            <a:ext cx="1587" cy="392113"/>
          </a:xfrm>
          <a:prstGeom prst="line">
            <a:avLst/>
          </a:prstGeom>
          <a:noFill/>
          <a:ln w="38100">
            <a:solidFill>
              <a:schemeClr val="tx1"/>
            </a:solidFill>
            <a:round/>
            <a:headEnd/>
            <a:tailEnd type="triangle" w="med" len="med"/>
          </a:ln>
          <a:effectLst/>
        </p:spPr>
        <p:txBody>
          <a:bodyPr/>
          <a:lstStyle/>
          <a:p>
            <a:endParaRPr lang="en-US"/>
          </a:p>
        </p:txBody>
      </p:sp>
      <p:pic>
        <p:nvPicPr>
          <p:cNvPr id="178199" name="Picture 1047" descr="Bob"/>
          <p:cNvPicPr>
            <a:picLocks noChangeAspect="1" noChangeArrowheads="1"/>
          </p:cNvPicPr>
          <p:nvPr/>
        </p:nvPicPr>
        <p:blipFill>
          <a:blip r:embed="rId4" cstate="print"/>
          <a:srcRect/>
          <a:stretch>
            <a:fillRect/>
          </a:stretch>
        </p:blipFill>
        <p:spPr bwMode="auto">
          <a:xfrm>
            <a:off x="6935788" y="1855788"/>
            <a:ext cx="812800" cy="830262"/>
          </a:xfrm>
          <a:prstGeom prst="rect">
            <a:avLst/>
          </a:prstGeom>
          <a:noFill/>
        </p:spPr>
      </p:pic>
      <p:sp>
        <p:nvSpPr>
          <p:cNvPr id="178203" name="Line 1051"/>
          <p:cNvSpPr>
            <a:spLocks noChangeShapeType="1"/>
          </p:cNvSpPr>
          <p:nvPr/>
        </p:nvSpPr>
        <p:spPr bwMode="auto">
          <a:xfrm>
            <a:off x="1238250" y="3011488"/>
            <a:ext cx="674688" cy="0"/>
          </a:xfrm>
          <a:prstGeom prst="line">
            <a:avLst/>
          </a:prstGeom>
          <a:noFill/>
          <a:ln w="38100">
            <a:solidFill>
              <a:schemeClr val="tx1"/>
            </a:solidFill>
            <a:round/>
            <a:headEnd/>
            <a:tailEnd type="triangle" w="med" len="med"/>
          </a:ln>
          <a:effectLst/>
        </p:spPr>
        <p:txBody>
          <a:bodyPr/>
          <a:lstStyle/>
          <a:p>
            <a:endParaRPr lang="en-US"/>
          </a:p>
        </p:txBody>
      </p:sp>
      <p:sp>
        <p:nvSpPr>
          <p:cNvPr id="178204" name="Line 1052"/>
          <p:cNvSpPr>
            <a:spLocks noChangeShapeType="1"/>
          </p:cNvSpPr>
          <p:nvPr/>
        </p:nvSpPr>
        <p:spPr bwMode="auto">
          <a:xfrm>
            <a:off x="6548438" y="3008313"/>
            <a:ext cx="674687" cy="0"/>
          </a:xfrm>
          <a:prstGeom prst="line">
            <a:avLst/>
          </a:prstGeom>
          <a:noFill/>
          <a:ln w="38100">
            <a:solidFill>
              <a:schemeClr val="tx1"/>
            </a:solidFill>
            <a:round/>
            <a:headEnd/>
            <a:tailEnd type="triangle" w="med" len="med"/>
          </a:ln>
          <a:effectLst/>
        </p:spPr>
        <p:txBody>
          <a:bodyPr/>
          <a:lstStyle/>
          <a:p>
            <a:endParaRPr lang="en-US"/>
          </a:p>
        </p:txBody>
      </p:sp>
      <p:pic>
        <p:nvPicPr>
          <p:cNvPr id="178205" name="Picture 1053" descr="BS00768_[1]"/>
          <p:cNvPicPr>
            <a:picLocks noChangeAspect="1" noChangeArrowheads="1"/>
          </p:cNvPicPr>
          <p:nvPr/>
        </p:nvPicPr>
        <p:blipFill>
          <a:blip r:embed="rId5" cstate="print"/>
          <a:srcRect/>
          <a:stretch>
            <a:fillRect/>
          </a:stretch>
        </p:blipFill>
        <p:spPr bwMode="auto">
          <a:xfrm flipH="1" flipV="1">
            <a:off x="2511425" y="1639888"/>
            <a:ext cx="465138" cy="241300"/>
          </a:xfrm>
          <a:prstGeom prst="rect">
            <a:avLst/>
          </a:prstGeom>
          <a:noFill/>
        </p:spPr>
      </p:pic>
      <p:sp>
        <p:nvSpPr>
          <p:cNvPr id="178207" name="Text Box 1055"/>
          <p:cNvSpPr txBox="1">
            <a:spLocks noChangeArrowheads="1"/>
          </p:cNvSpPr>
          <p:nvPr/>
        </p:nvSpPr>
        <p:spPr bwMode="auto">
          <a:xfrm>
            <a:off x="3602038" y="4579938"/>
            <a:ext cx="546100" cy="336550"/>
          </a:xfrm>
          <a:prstGeom prst="rect">
            <a:avLst/>
          </a:prstGeom>
          <a:noFill/>
          <a:ln w="9525">
            <a:noFill/>
            <a:miter lim="800000"/>
            <a:headEnd/>
            <a:tailEnd/>
          </a:ln>
          <a:effectLst/>
        </p:spPr>
        <p:txBody>
          <a:bodyPr wrap="none">
            <a:spAutoFit/>
          </a:bodyPr>
          <a:lstStyle/>
          <a:p>
            <a:pPr algn="ctr"/>
            <a:r>
              <a:rPr lang="en-US" sz="1600">
                <a:latin typeface="Comic Sans MS" pitchFamily="66" charset="0"/>
              </a:rPr>
              <a:t>A-B</a:t>
            </a:r>
          </a:p>
        </p:txBody>
      </p:sp>
      <p:grpSp>
        <p:nvGrpSpPr>
          <p:cNvPr id="3" name="Group 1057"/>
          <p:cNvGrpSpPr>
            <a:grpSpLocks/>
          </p:cNvGrpSpPr>
          <p:nvPr/>
        </p:nvGrpSpPr>
        <p:grpSpPr bwMode="auto">
          <a:xfrm>
            <a:off x="5360988" y="1665288"/>
            <a:ext cx="773112" cy="579437"/>
            <a:chOff x="1388" y="1036"/>
            <a:chExt cx="487" cy="365"/>
          </a:xfrm>
        </p:grpSpPr>
        <p:sp>
          <p:nvSpPr>
            <p:cNvPr id="178210" name="Text Box 1058"/>
            <p:cNvSpPr txBox="1">
              <a:spLocks noChangeArrowheads="1"/>
            </p:cNvSpPr>
            <p:nvPr/>
          </p:nvSpPr>
          <p:spPr bwMode="auto">
            <a:xfrm>
              <a:off x="1388" y="1036"/>
              <a:ext cx="233" cy="288"/>
            </a:xfrm>
            <a:prstGeom prst="rect">
              <a:avLst/>
            </a:prstGeom>
            <a:solidFill>
              <a:schemeClr val="bg1"/>
            </a:solidFill>
            <a:ln w="9525">
              <a:noFill/>
              <a:miter lim="800000"/>
              <a:headEnd/>
              <a:tailEnd/>
            </a:ln>
            <a:effectLst/>
          </p:spPr>
          <p:txBody>
            <a:bodyPr wrap="none">
              <a:spAutoFit/>
            </a:bodyPr>
            <a:lstStyle/>
            <a:p>
              <a:pPr algn="ctr"/>
              <a:r>
                <a:rPr lang="en-US" sz="2400">
                  <a:solidFill>
                    <a:srgbClr val="FF0000"/>
                  </a:solidFill>
                  <a:latin typeface="Comic Sans MS" pitchFamily="66" charset="0"/>
                </a:rPr>
                <a:t>K</a:t>
              </a:r>
              <a:endParaRPr lang="en-US" sz="2400">
                <a:solidFill>
                  <a:srgbClr val="FF0000"/>
                </a:solidFill>
                <a:latin typeface="Times New Roman" pitchFamily="18" charset="0"/>
              </a:endParaRPr>
            </a:p>
          </p:txBody>
        </p:sp>
        <p:sp>
          <p:nvSpPr>
            <p:cNvPr id="178211" name="Text Box 1059"/>
            <p:cNvSpPr txBox="1">
              <a:spLocks noChangeArrowheads="1"/>
            </p:cNvSpPr>
            <p:nvPr/>
          </p:nvSpPr>
          <p:spPr bwMode="auto">
            <a:xfrm>
              <a:off x="1474" y="1151"/>
              <a:ext cx="401" cy="250"/>
            </a:xfrm>
            <a:prstGeom prst="rect">
              <a:avLst/>
            </a:prstGeom>
            <a:noFill/>
            <a:ln w="9525">
              <a:noFill/>
              <a:miter lim="800000"/>
              <a:headEnd/>
              <a:tailEnd/>
            </a:ln>
            <a:effectLst/>
          </p:spPr>
          <p:txBody>
            <a:bodyPr wrap="none">
              <a:spAutoFit/>
            </a:bodyPr>
            <a:lstStyle/>
            <a:p>
              <a:pPr algn="ctr"/>
              <a:r>
                <a:rPr lang="en-US">
                  <a:solidFill>
                    <a:srgbClr val="FF0000"/>
                  </a:solidFill>
                  <a:latin typeface="Comic Sans MS" pitchFamily="66" charset="0"/>
                </a:rPr>
                <a:t>A-B</a:t>
              </a:r>
              <a:endParaRPr lang="en-US">
                <a:solidFill>
                  <a:srgbClr val="FF0000"/>
                </a:solidFill>
                <a:latin typeface="Times New Roman" pitchFamily="18" charset="0"/>
              </a:endParaRPr>
            </a:p>
          </p:txBody>
        </p:sp>
      </p:grpSp>
      <p:sp>
        <p:nvSpPr>
          <p:cNvPr id="178212" name="Line 1060"/>
          <p:cNvSpPr>
            <a:spLocks noChangeShapeType="1"/>
          </p:cNvSpPr>
          <p:nvPr/>
        </p:nvSpPr>
        <p:spPr bwMode="auto">
          <a:xfrm flipH="1">
            <a:off x="5559425" y="2143125"/>
            <a:ext cx="1588" cy="392113"/>
          </a:xfrm>
          <a:prstGeom prst="line">
            <a:avLst/>
          </a:prstGeom>
          <a:noFill/>
          <a:ln w="38100">
            <a:solidFill>
              <a:schemeClr val="tx1"/>
            </a:solidFill>
            <a:round/>
            <a:headEnd/>
            <a:tailEnd type="triangle" w="med" len="med"/>
          </a:ln>
          <a:effectLst/>
        </p:spPr>
        <p:txBody>
          <a:bodyPr/>
          <a:lstStyle/>
          <a:p>
            <a:endParaRPr lang="en-US"/>
          </a:p>
        </p:txBody>
      </p:sp>
      <p:pic>
        <p:nvPicPr>
          <p:cNvPr id="178213" name="Picture 1061" descr="BS00768_[1]"/>
          <p:cNvPicPr>
            <a:picLocks noChangeAspect="1" noChangeArrowheads="1"/>
          </p:cNvPicPr>
          <p:nvPr/>
        </p:nvPicPr>
        <p:blipFill>
          <a:blip r:embed="rId5" cstate="print"/>
          <a:srcRect/>
          <a:stretch>
            <a:fillRect/>
          </a:stretch>
        </p:blipFill>
        <p:spPr bwMode="auto">
          <a:xfrm flipH="1" flipV="1">
            <a:off x="5697538" y="1589088"/>
            <a:ext cx="465137" cy="241300"/>
          </a:xfrm>
          <a:prstGeom prst="rect">
            <a:avLst/>
          </a:prstGeom>
          <a:noFill/>
        </p:spPr>
      </p:pic>
      <p:sp>
        <p:nvSpPr>
          <p:cNvPr id="178214" name="Text Box 1062"/>
          <p:cNvSpPr txBox="1">
            <a:spLocks noChangeArrowheads="1"/>
          </p:cNvSpPr>
          <p:nvPr/>
        </p:nvSpPr>
        <p:spPr bwMode="auto">
          <a:xfrm>
            <a:off x="447914" y="2643188"/>
            <a:ext cx="1394934" cy="646331"/>
          </a:xfrm>
          <a:prstGeom prst="rect">
            <a:avLst/>
          </a:prstGeom>
          <a:noFill/>
          <a:ln w="9525">
            <a:noFill/>
            <a:miter lim="800000"/>
            <a:headEnd/>
            <a:tailEnd/>
          </a:ln>
          <a:effectLst/>
        </p:spPr>
        <p:txBody>
          <a:bodyPr wrap="none">
            <a:spAutoFit/>
          </a:bodyPr>
          <a:lstStyle/>
          <a:p>
            <a:pPr algn="ctr"/>
            <a:r>
              <a:rPr lang="en-US" dirty="0">
                <a:latin typeface="Comic Sans MS" pitchFamily="66" charset="0"/>
              </a:rPr>
              <a:t>plaintext</a:t>
            </a:r>
          </a:p>
          <a:p>
            <a:pPr algn="ctr"/>
            <a:r>
              <a:rPr lang="en-US" dirty="0">
                <a:latin typeface="Comic Sans MS" pitchFamily="66" charset="0"/>
              </a:rPr>
              <a:t>message, m</a:t>
            </a:r>
          </a:p>
        </p:txBody>
      </p:sp>
      <p:sp>
        <p:nvSpPr>
          <p:cNvPr id="178216" name="Text Box 1064"/>
          <p:cNvSpPr txBox="1">
            <a:spLocks noChangeArrowheads="1"/>
          </p:cNvSpPr>
          <p:nvPr/>
        </p:nvSpPr>
        <p:spPr bwMode="auto">
          <a:xfrm>
            <a:off x="3663950" y="3149600"/>
            <a:ext cx="1025525" cy="396875"/>
          </a:xfrm>
          <a:prstGeom prst="rect">
            <a:avLst/>
          </a:prstGeom>
          <a:noFill/>
          <a:ln w="9525">
            <a:noFill/>
            <a:miter lim="800000"/>
            <a:headEnd/>
            <a:tailEnd/>
          </a:ln>
          <a:effectLst/>
        </p:spPr>
        <p:txBody>
          <a:bodyPr wrap="none">
            <a:spAutoFit/>
          </a:bodyPr>
          <a:lstStyle/>
          <a:p>
            <a:pPr algn="ctr"/>
            <a:r>
              <a:rPr lang="en-US">
                <a:solidFill>
                  <a:srgbClr val="FF0000"/>
                </a:solidFill>
                <a:latin typeface="Comic Sans MS" pitchFamily="66" charset="0"/>
              </a:rPr>
              <a:t>K    (m)</a:t>
            </a:r>
          </a:p>
        </p:txBody>
      </p:sp>
      <p:sp>
        <p:nvSpPr>
          <p:cNvPr id="178217" name="Text Box 1065"/>
          <p:cNvSpPr txBox="1">
            <a:spLocks noChangeArrowheads="1"/>
          </p:cNvSpPr>
          <p:nvPr/>
        </p:nvSpPr>
        <p:spPr bwMode="auto">
          <a:xfrm>
            <a:off x="3805238" y="3341688"/>
            <a:ext cx="546100" cy="336550"/>
          </a:xfrm>
          <a:prstGeom prst="rect">
            <a:avLst/>
          </a:prstGeom>
          <a:noFill/>
          <a:ln w="9525">
            <a:noFill/>
            <a:miter lim="800000"/>
            <a:headEnd/>
            <a:tailEnd/>
          </a:ln>
          <a:effectLst/>
        </p:spPr>
        <p:txBody>
          <a:bodyPr wrap="none">
            <a:spAutoFit/>
          </a:bodyPr>
          <a:lstStyle/>
          <a:p>
            <a:pPr algn="ctr"/>
            <a:r>
              <a:rPr lang="en-US" sz="1600">
                <a:solidFill>
                  <a:srgbClr val="FF0000"/>
                </a:solidFill>
                <a:latin typeface="Comic Sans MS" pitchFamily="66" charset="0"/>
              </a:rPr>
              <a:t>A-B</a:t>
            </a:r>
          </a:p>
        </p:txBody>
      </p:sp>
      <p:grpSp>
        <p:nvGrpSpPr>
          <p:cNvPr id="4" name="Group 1073"/>
          <p:cNvGrpSpPr>
            <a:grpSpLocks/>
          </p:cNvGrpSpPr>
          <p:nvPr/>
        </p:nvGrpSpPr>
        <p:grpSpPr bwMode="auto">
          <a:xfrm>
            <a:off x="6675438" y="3116263"/>
            <a:ext cx="2468562" cy="574675"/>
            <a:chOff x="1672" y="2511"/>
            <a:chExt cx="1555" cy="362"/>
          </a:xfrm>
        </p:grpSpPr>
        <p:grpSp>
          <p:nvGrpSpPr>
            <p:cNvPr id="5" name="Group 1072"/>
            <p:cNvGrpSpPr>
              <a:grpSpLocks/>
            </p:cNvGrpSpPr>
            <p:nvPr/>
          </p:nvGrpSpPr>
          <p:grpSpPr bwMode="auto">
            <a:xfrm>
              <a:off x="2412" y="2528"/>
              <a:ext cx="646" cy="333"/>
              <a:chOff x="3491" y="2427"/>
              <a:chExt cx="646" cy="333"/>
            </a:xfrm>
          </p:grpSpPr>
          <p:sp>
            <p:nvSpPr>
              <p:cNvPr id="178219" name="Text Box 1067"/>
              <p:cNvSpPr txBox="1">
                <a:spLocks noChangeArrowheads="1"/>
              </p:cNvSpPr>
              <p:nvPr/>
            </p:nvSpPr>
            <p:spPr bwMode="auto">
              <a:xfrm>
                <a:off x="3491" y="2427"/>
                <a:ext cx="646" cy="250"/>
              </a:xfrm>
              <a:prstGeom prst="rect">
                <a:avLst/>
              </a:prstGeom>
              <a:noFill/>
              <a:ln w="9525">
                <a:noFill/>
                <a:miter lim="800000"/>
                <a:headEnd/>
                <a:tailEnd/>
              </a:ln>
              <a:effectLst/>
            </p:spPr>
            <p:txBody>
              <a:bodyPr wrap="none">
                <a:spAutoFit/>
              </a:bodyPr>
              <a:lstStyle/>
              <a:p>
                <a:pPr algn="ctr"/>
                <a:r>
                  <a:rPr lang="en-US">
                    <a:solidFill>
                      <a:srgbClr val="FF0000"/>
                    </a:solidFill>
                    <a:latin typeface="Comic Sans MS" pitchFamily="66" charset="0"/>
                  </a:rPr>
                  <a:t>K    (m)</a:t>
                </a:r>
              </a:p>
            </p:txBody>
          </p:sp>
          <p:sp>
            <p:nvSpPr>
              <p:cNvPr id="178220" name="Text Box 1068"/>
              <p:cNvSpPr txBox="1">
                <a:spLocks noChangeArrowheads="1"/>
              </p:cNvSpPr>
              <p:nvPr/>
            </p:nvSpPr>
            <p:spPr bwMode="auto">
              <a:xfrm>
                <a:off x="3562" y="2548"/>
                <a:ext cx="344" cy="212"/>
              </a:xfrm>
              <a:prstGeom prst="rect">
                <a:avLst/>
              </a:prstGeom>
              <a:noFill/>
              <a:ln w="9525">
                <a:noFill/>
                <a:miter lim="800000"/>
                <a:headEnd/>
                <a:tailEnd/>
              </a:ln>
              <a:effectLst/>
            </p:spPr>
            <p:txBody>
              <a:bodyPr wrap="none">
                <a:spAutoFit/>
              </a:bodyPr>
              <a:lstStyle/>
              <a:p>
                <a:pPr algn="ctr"/>
                <a:r>
                  <a:rPr lang="en-US" sz="1600">
                    <a:solidFill>
                      <a:srgbClr val="FF0000"/>
                    </a:solidFill>
                    <a:latin typeface="Comic Sans MS" pitchFamily="66" charset="0"/>
                  </a:rPr>
                  <a:t>A-B</a:t>
                </a:r>
              </a:p>
            </p:txBody>
          </p:sp>
        </p:grpSp>
        <p:sp>
          <p:nvSpPr>
            <p:cNvPr id="178221" name="Text Box 1069"/>
            <p:cNvSpPr txBox="1">
              <a:spLocks noChangeArrowheads="1"/>
            </p:cNvSpPr>
            <p:nvPr/>
          </p:nvSpPr>
          <p:spPr bwMode="auto">
            <a:xfrm>
              <a:off x="1672" y="2511"/>
              <a:ext cx="1555" cy="288"/>
            </a:xfrm>
            <a:prstGeom prst="rect">
              <a:avLst/>
            </a:prstGeom>
            <a:noFill/>
            <a:ln w="9525">
              <a:noFill/>
              <a:miter lim="800000"/>
              <a:headEnd/>
              <a:tailEnd/>
            </a:ln>
            <a:effectLst/>
          </p:spPr>
          <p:txBody>
            <a:bodyPr wrap="none">
              <a:spAutoFit/>
            </a:bodyPr>
            <a:lstStyle/>
            <a:p>
              <a:pPr algn="ctr"/>
              <a:r>
                <a:rPr lang="en-US">
                  <a:solidFill>
                    <a:srgbClr val="FF0000"/>
                  </a:solidFill>
                  <a:latin typeface="Comic Sans MS" pitchFamily="66" charset="0"/>
                </a:rPr>
                <a:t>m = K     </a:t>
              </a:r>
              <a:r>
                <a:rPr lang="en-US" sz="2400">
                  <a:solidFill>
                    <a:srgbClr val="FF0000"/>
                  </a:solidFill>
                  <a:latin typeface="Comic Sans MS" pitchFamily="66" charset="0"/>
                </a:rPr>
                <a:t>(</a:t>
              </a:r>
              <a:r>
                <a:rPr lang="en-US">
                  <a:solidFill>
                    <a:srgbClr val="FF0000"/>
                  </a:solidFill>
                  <a:latin typeface="Comic Sans MS" pitchFamily="66" charset="0"/>
                </a:rPr>
                <a:t>        </a:t>
              </a:r>
              <a:r>
                <a:rPr lang="en-US" sz="2400">
                  <a:solidFill>
                    <a:srgbClr val="FF0000"/>
                  </a:solidFill>
                  <a:latin typeface="Comic Sans MS" pitchFamily="66" charset="0"/>
                </a:rPr>
                <a:t>    )</a:t>
              </a:r>
              <a:r>
                <a:rPr lang="en-US">
                  <a:solidFill>
                    <a:srgbClr val="FF0000"/>
                  </a:solidFill>
                  <a:latin typeface="Comic Sans MS" pitchFamily="66" charset="0"/>
                </a:rPr>
                <a:t> </a:t>
              </a:r>
            </a:p>
          </p:txBody>
        </p:sp>
        <p:sp>
          <p:nvSpPr>
            <p:cNvPr id="178222" name="Text Box 1070"/>
            <p:cNvSpPr txBox="1">
              <a:spLocks noChangeArrowheads="1"/>
            </p:cNvSpPr>
            <p:nvPr/>
          </p:nvSpPr>
          <p:spPr bwMode="auto">
            <a:xfrm>
              <a:off x="2077" y="2661"/>
              <a:ext cx="344" cy="212"/>
            </a:xfrm>
            <a:prstGeom prst="rect">
              <a:avLst/>
            </a:prstGeom>
            <a:noFill/>
            <a:ln w="9525">
              <a:noFill/>
              <a:miter lim="800000"/>
              <a:headEnd/>
              <a:tailEnd/>
            </a:ln>
            <a:effectLst/>
          </p:spPr>
          <p:txBody>
            <a:bodyPr wrap="none">
              <a:spAutoFit/>
            </a:bodyPr>
            <a:lstStyle/>
            <a:p>
              <a:pPr algn="ctr"/>
              <a:r>
                <a:rPr lang="en-US" sz="1600">
                  <a:solidFill>
                    <a:srgbClr val="FF0000"/>
                  </a:solidFill>
                  <a:latin typeface="Comic Sans MS" pitchFamily="66" charset="0"/>
                </a:rPr>
                <a:t>A-B</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533400" y="157163"/>
            <a:ext cx="7772400" cy="628631"/>
          </a:xfrm>
        </p:spPr>
        <p:txBody>
          <a:bodyPr>
            <a:normAutofit fontScale="90000"/>
          </a:bodyPr>
          <a:lstStyle/>
          <a:p>
            <a:r>
              <a:rPr lang="en-US" sz="3600" b="1" dirty="0"/>
              <a:t>Symmetric key crypto: DES</a:t>
            </a:r>
            <a:endParaRPr lang="en-US" b="1" dirty="0"/>
          </a:p>
        </p:txBody>
      </p:sp>
      <p:sp>
        <p:nvSpPr>
          <p:cNvPr id="5" name="Slide Number Placeholder 5"/>
          <p:cNvSpPr>
            <a:spLocks noGrp="1"/>
          </p:cNvSpPr>
          <p:nvPr>
            <p:ph type="sldNum" sz="quarter" idx="12"/>
          </p:nvPr>
        </p:nvSpPr>
        <p:spPr/>
        <p:txBody>
          <a:bodyPr/>
          <a:lstStyle/>
          <a:p>
            <a:r>
              <a:rPr lang="en-US"/>
              <a:t>8-</a:t>
            </a:r>
            <a:fld id="{3689E3E8-3AF1-4E41-B8B8-A6E654D59CDF}" type="slidenum">
              <a:rPr lang="en-US"/>
              <a:pPr/>
              <a:t>19</a:t>
            </a:fld>
            <a:endParaRPr lang="en-US"/>
          </a:p>
        </p:txBody>
      </p:sp>
      <p:sp>
        <p:nvSpPr>
          <p:cNvPr id="88067" name="Rectangle 3"/>
          <p:cNvSpPr>
            <a:spLocks noGrp="1" noChangeArrowheads="1"/>
          </p:cNvSpPr>
          <p:nvPr>
            <p:ph sz="quarter" idx="1"/>
          </p:nvPr>
        </p:nvSpPr>
        <p:spPr>
          <a:xfrm>
            <a:off x="357158" y="928670"/>
            <a:ext cx="8493127" cy="5219704"/>
          </a:xfrm>
        </p:spPr>
        <p:txBody>
          <a:bodyPr>
            <a:normAutofit/>
          </a:bodyPr>
          <a:lstStyle/>
          <a:p>
            <a:pPr>
              <a:lnSpc>
                <a:spcPct val="90000"/>
              </a:lnSpc>
              <a:buFont typeface="ZapfDingbats" pitchFamily="82" charset="2"/>
              <a:buNone/>
            </a:pPr>
            <a:r>
              <a:rPr lang="en-US" sz="2800" b="1" dirty="0">
                <a:effectLst/>
              </a:rPr>
              <a:t>DES</a:t>
            </a:r>
            <a:r>
              <a:rPr lang="en-US" sz="2800" dirty="0">
                <a:effectLst/>
              </a:rPr>
              <a:t>: Data Encryption Standard</a:t>
            </a:r>
            <a:endParaRPr lang="en-US" sz="2400" dirty="0">
              <a:effectLst/>
            </a:endParaRPr>
          </a:p>
          <a:p>
            <a:pPr>
              <a:lnSpc>
                <a:spcPct val="90000"/>
              </a:lnSpc>
            </a:pPr>
            <a:r>
              <a:rPr lang="en-US" sz="2400" dirty="0">
                <a:effectLst/>
              </a:rPr>
              <a:t>US encryption standard [NIST 1993]</a:t>
            </a:r>
          </a:p>
          <a:p>
            <a:pPr>
              <a:lnSpc>
                <a:spcPct val="90000"/>
              </a:lnSpc>
            </a:pPr>
            <a:r>
              <a:rPr lang="en-US" sz="2400" dirty="0">
                <a:effectLst/>
              </a:rPr>
              <a:t>56-bit symmetric key, 64-bit plaintext input</a:t>
            </a:r>
          </a:p>
          <a:p>
            <a:pPr>
              <a:lnSpc>
                <a:spcPct val="90000"/>
              </a:lnSpc>
            </a:pPr>
            <a:r>
              <a:rPr lang="en-US" sz="2400" dirty="0">
                <a:effectLst/>
              </a:rPr>
              <a:t>How secure is DES?</a:t>
            </a:r>
          </a:p>
          <a:p>
            <a:pPr lvl="1">
              <a:lnSpc>
                <a:spcPct val="90000"/>
              </a:lnSpc>
            </a:pPr>
            <a:r>
              <a:rPr lang="en-US" dirty="0">
                <a:effectLst/>
              </a:rPr>
              <a:t>DES Challenge: 56-bit-key-encrypted phrase  (“Strong cryptography makes the world a safer place”) decrypted (brute force) in 4 months</a:t>
            </a:r>
          </a:p>
          <a:p>
            <a:pPr lvl="1">
              <a:lnSpc>
                <a:spcPct val="90000"/>
              </a:lnSpc>
            </a:pPr>
            <a:r>
              <a:rPr lang="en-US" dirty="0">
                <a:effectLst/>
              </a:rPr>
              <a:t>no known “backdoor” decryption approach</a:t>
            </a:r>
          </a:p>
          <a:p>
            <a:pPr>
              <a:lnSpc>
                <a:spcPct val="90000"/>
              </a:lnSpc>
            </a:pPr>
            <a:r>
              <a:rPr lang="en-US" sz="2400" dirty="0">
                <a:effectLst/>
              </a:rPr>
              <a:t>making DES more secure:</a:t>
            </a:r>
          </a:p>
          <a:p>
            <a:pPr lvl="1">
              <a:lnSpc>
                <a:spcPct val="90000"/>
              </a:lnSpc>
            </a:pPr>
            <a:r>
              <a:rPr lang="en-US" dirty="0">
                <a:effectLst/>
              </a:rPr>
              <a:t>use three keys sequentially (3-DES) on each message (actually </a:t>
            </a:r>
            <a:r>
              <a:rPr lang="en-US" b="1" u="sng" dirty="0">
                <a:effectLst/>
              </a:rPr>
              <a:t>E(key1, D(key2, E(key1, message)))</a:t>
            </a:r>
            <a:r>
              <a:rPr lang="en-US" dirty="0">
                <a:effectLst/>
              </a:rPr>
              <a:t> - effectively a 112-bit key).</a:t>
            </a:r>
          </a:p>
          <a:p>
            <a:pPr lvl="1">
              <a:lnSpc>
                <a:spcPct val="90000"/>
              </a:lnSpc>
            </a:pPr>
            <a:r>
              <a:rPr lang="en-US" dirty="0">
                <a:effectLst/>
              </a:rPr>
              <a:t>use cipher-block chaining (XOR plaintext blocks with preceding </a:t>
            </a:r>
            <a:r>
              <a:rPr lang="en-US" dirty="0" err="1">
                <a:effectLst/>
              </a:rPr>
              <a:t>ciphertext</a:t>
            </a:r>
            <a:r>
              <a:rPr lang="en-US" dirty="0">
                <a:effectLst/>
              </a:rPr>
              <a:t> or plaintext blocks)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ubtitle 13"/>
          <p:cNvSpPr>
            <a:spLocks noGrp="1"/>
          </p:cNvSpPr>
          <p:nvPr>
            <p:ph type="subTitle" idx="1"/>
          </p:nvPr>
        </p:nvSpPr>
        <p:spPr/>
        <p:txBody>
          <a:bodyPr>
            <a:normAutofit/>
          </a:bodyPr>
          <a:lstStyle/>
          <a:p>
            <a:r>
              <a:rPr lang="en-AU" sz="3600" dirty="0">
                <a:solidFill>
                  <a:schemeClr val="tx2">
                    <a:lumMod val="10000"/>
                  </a:schemeClr>
                </a:solidFill>
                <a:ea typeface="ＭＳ Ｐゴシック" pitchFamily="-84" charset="-128"/>
                <a:cs typeface="ＭＳ Ｐゴシック" pitchFamily="-84" charset="-128"/>
              </a:rPr>
              <a:t>Symmetric Encryption and </a:t>
            </a:r>
          </a:p>
          <a:p>
            <a:r>
              <a:rPr lang="en-AU" sz="3600" dirty="0">
                <a:solidFill>
                  <a:schemeClr val="tx2">
                    <a:lumMod val="10000"/>
                  </a:schemeClr>
                </a:solidFill>
                <a:ea typeface="ＭＳ Ｐゴシック" pitchFamily="-84" charset="-128"/>
                <a:cs typeface="ＭＳ Ｐゴシック" pitchFamily="-84" charset="-128"/>
              </a:rPr>
              <a:t>Message Confidentiality</a:t>
            </a:r>
          </a:p>
          <a:p>
            <a:pPr eaLnBrk="1" hangingPunct="1"/>
            <a:endParaRPr lang="en-US" sz="3600" dirty="0">
              <a:solidFill>
                <a:schemeClr val="tx2">
                  <a:lumMod val="10000"/>
                </a:schemeClr>
              </a:solidFill>
            </a:endParaRPr>
          </a:p>
        </p:txBody>
      </p:sp>
      <p:sp>
        <p:nvSpPr>
          <p:cNvPr id="13" name="Title 12"/>
          <p:cNvSpPr>
            <a:spLocks noGrp="1"/>
          </p:cNvSpPr>
          <p:nvPr>
            <p:ph type="ctrTitle"/>
          </p:nvPr>
        </p:nvSpPr>
        <p:spPr/>
        <p:txBody>
          <a:bodyPr/>
          <a:lstStyle/>
          <a:p>
            <a:pPr eaLnBrk="1" hangingPunct="1">
              <a:defRPr/>
            </a:pPr>
            <a:r>
              <a:rPr lang="en-US" dirty="0"/>
              <a:t>Chapter 2</a:t>
            </a:r>
          </a:p>
        </p:txBody>
      </p:sp>
      <p:sp>
        <p:nvSpPr>
          <p:cNvPr id="3" name="Slide Number Placeholder 2">
            <a:extLst>
              <a:ext uri="{FF2B5EF4-FFF2-40B4-BE49-F238E27FC236}">
                <a16:creationId xmlns:a16="http://schemas.microsoft.com/office/drawing/2014/main" xmlns="" id="{F4BEC0A9-38AF-461D-BB01-33E61284FAF8}"/>
              </a:ext>
            </a:extLst>
          </p:cNvPr>
          <p:cNvSpPr>
            <a:spLocks noGrp="1"/>
          </p:cNvSpPr>
          <p:nvPr>
            <p:ph type="sldNum" sz="quarter" idx="12"/>
          </p:nvPr>
        </p:nvSpPr>
        <p:spPr/>
        <p:txBody>
          <a:bodyPr/>
          <a:lstStyle/>
          <a:p>
            <a:pPr>
              <a:defRPr/>
            </a:pPr>
            <a:fld id="{06E89803-1ED4-3A4F-BD32-2433A46CC5A6}"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XOR:  </a:t>
            </a:r>
            <a:r>
              <a:rPr lang="en-US" b="1" dirty="0"/>
              <a:t>exclusive or</a:t>
            </a:r>
            <a:endParaRPr lang="en-US" dirty="0"/>
          </a:p>
        </p:txBody>
      </p:sp>
      <p:sp>
        <p:nvSpPr>
          <p:cNvPr id="5" name="Slide Number Placeholder 4"/>
          <p:cNvSpPr>
            <a:spLocks noGrp="1"/>
          </p:cNvSpPr>
          <p:nvPr>
            <p:ph type="sldNum" sz="quarter" idx="12"/>
          </p:nvPr>
        </p:nvSpPr>
        <p:spPr/>
        <p:txBody>
          <a:bodyPr/>
          <a:lstStyle/>
          <a:p>
            <a:r>
              <a:rPr lang="en-US"/>
              <a:t>8-</a:t>
            </a:r>
            <a:fld id="{0AD4620D-6EC9-422A-8D56-B1B05A99F553}" type="slidenum">
              <a:rPr lang="en-US" smtClean="0"/>
              <a:pPr/>
              <a:t>20</a:t>
            </a:fld>
            <a:endParaRPr lang="en-US"/>
          </a:p>
        </p:txBody>
      </p:sp>
      <p:pic>
        <p:nvPicPr>
          <p:cNvPr id="354306" name="Picture 2"/>
          <p:cNvPicPr>
            <a:picLocks noChangeAspect="1" noChangeArrowheads="1"/>
          </p:cNvPicPr>
          <p:nvPr/>
        </p:nvPicPr>
        <p:blipFill>
          <a:blip r:embed="rId2"/>
          <a:srcRect/>
          <a:stretch>
            <a:fillRect/>
          </a:stretch>
        </p:blipFill>
        <p:spPr bwMode="auto">
          <a:xfrm>
            <a:off x="0" y="2144713"/>
            <a:ext cx="6134100" cy="2813012"/>
          </a:xfrm>
          <a:prstGeom prst="rect">
            <a:avLst/>
          </a:prstGeom>
          <a:noFill/>
          <a:ln w="9525">
            <a:noFill/>
            <a:miter lim="800000"/>
            <a:headEnd/>
            <a:tailEnd/>
          </a:ln>
          <a:effectLst/>
        </p:spPr>
      </p:pic>
      <p:pic>
        <p:nvPicPr>
          <p:cNvPr id="7" name="Picture 1"/>
          <p:cNvPicPr>
            <a:picLocks noChangeAspect="1" noChangeArrowheads="1"/>
          </p:cNvPicPr>
          <p:nvPr/>
        </p:nvPicPr>
        <p:blipFill>
          <a:blip r:embed="rId3"/>
          <a:srcRect/>
          <a:stretch>
            <a:fillRect/>
          </a:stretch>
        </p:blipFill>
        <p:spPr bwMode="auto">
          <a:xfrm>
            <a:off x="6858000" y="1666974"/>
            <a:ext cx="2082800" cy="450205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28596" y="357166"/>
            <a:ext cx="3927475" cy="1143000"/>
          </a:xfrm>
        </p:spPr>
        <p:txBody>
          <a:bodyPr>
            <a:normAutofit fontScale="90000"/>
          </a:bodyPr>
          <a:lstStyle/>
          <a:p>
            <a:r>
              <a:rPr lang="en-US" sz="3600" dirty="0"/>
              <a:t>Symmetric key </a:t>
            </a:r>
            <a:br>
              <a:rPr lang="en-US" sz="3600" dirty="0"/>
            </a:br>
            <a:r>
              <a:rPr lang="en-US" sz="3600" dirty="0"/>
              <a:t>crypto: DES</a:t>
            </a:r>
            <a:endParaRPr lang="en-US" dirty="0"/>
          </a:p>
        </p:txBody>
      </p:sp>
      <p:sp>
        <p:nvSpPr>
          <p:cNvPr id="12" name="Slide Number Placeholder 5"/>
          <p:cNvSpPr>
            <a:spLocks noGrp="1"/>
          </p:cNvSpPr>
          <p:nvPr>
            <p:ph type="sldNum" sz="quarter" idx="12"/>
          </p:nvPr>
        </p:nvSpPr>
        <p:spPr/>
        <p:txBody>
          <a:bodyPr/>
          <a:lstStyle/>
          <a:p>
            <a:r>
              <a:rPr lang="en-US"/>
              <a:t>8-</a:t>
            </a:r>
            <a:fld id="{59CEA3E8-725B-4C35-9908-873E243DC2C4}" type="slidenum">
              <a:rPr lang="en-US"/>
              <a:pPr/>
              <a:t>21</a:t>
            </a:fld>
            <a:endParaRPr lang="en-US"/>
          </a:p>
        </p:txBody>
      </p:sp>
      <p:grpSp>
        <p:nvGrpSpPr>
          <p:cNvPr id="2" name="Group 7"/>
          <p:cNvGrpSpPr>
            <a:grpSpLocks/>
          </p:cNvGrpSpPr>
          <p:nvPr/>
        </p:nvGrpSpPr>
        <p:grpSpPr bwMode="auto">
          <a:xfrm>
            <a:off x="571501" y="1357315"/>
            <a:ext cx="2238375" cy="1089026"/>
            <a:chOff x="374" y="936"/>
            <a:chExt cx="1410" cy="686"/>
          </a:xfrm>
        </p:grpSpPr>
        <p:sp>
          <p:nvSpPr>
            <p:cNvPr id="89094" name="Rectangle 6"/>
            <p:cNvSpPr>
              <a:spLocks noChangeArrowheads="1"/>
            </p:cNvSpPr>
            <p:nvPr/>
          </p:nvSpPr>
          <p:spPr bwMode="auto">
            <a:xfrm>
              <a:off x="385" y="1356"/>
              <a:ext cx="1370" cy="266"/>
            </a:xfrm>
            <a:prstGeom prst="rect">
              <a:avLst/>
            </a:prstGeom>
            <a:solidFill>
              <a:srgbClr val="FFFFFF"/>
            </a:solidFill>
            <a:ln w="9525">
              <a:noFill/>
              <a:miter lim="800000"/>
              <a:headEnd/>
              <a:tailEnd/>
            </a:ln>
            <a:effectLst/>
          </p:spPr>
          <p:txBody>
            <a:bodyPr wrap="none" anchor="ctr"/>
            <a:lstStyle/>
            <a:p>
              <a:endParaRPr lang="en-US"/>
            </a:p>
          </p:txBody>
        </p:sp>
        <p:sp>
          <p:nvSpPr>
            <p:cNvPr id="89093" name="Text Box 5"/>
            <p:cNvSpPr txBox="1">
              <a:spLocks noChangeArrowheads="1"/>
            </p:cNvSpPr>
            <p:nvPr/>
          </p:nvSpPr>
          <p:spPr bwMode="auto">
            <a:xfrm>
              <a:off x="374" y="936"/>
              <a:ext cx="1410" cy="288"/>
            </a:xfrm>
            <a:prstGeom prst="rect">
              <a:avLst/>
            </a:prstGeom>
            <a:noFill/>
            <a:ln w="9525">
              <a:noFill/>
              <a:miter lim="800000"/>
              <a:headEnd/>
              <a:tailEnd/>
            </a:ln>
            <a:effectLst/>
          </p:spPr>
          <p:txBody>
            <a:bodyPr wrap="none">
              <a:spAutoFit/>
            </a:bodyPr>
            <a:lstStyle/>
            <a:p>
              <a:pPr algn="ctr"/>
              <a:r>
                <a:rPr lang="en-US" sz="2400" dirty="0">
                  <a:solidFill>
                    <a:srgbClr val="FF0000"/>
                  </a:solidFill>
                  <a:latin typeface="Comic Sans MS" pitchFamily="66" charset="0"/>
                </a:rPr>
                <a:t>DES operation</a:t>
              </a:r>
              <a:endParaRPr lang="en-US" sz="2400" dirty="0">
                <a:latin typeface="Times New Roman" pitchFamily="18" charset="0"/>
              </a:endParaRPr>
            </a:p>
          </p:txBody>
        </p:sp>
      </p:grpSp>
      <p:pic>
        <p:nvPicPr>
          <p:cNvPr id="89097" name="Picture 9" descr="07-06"/>
          <p:cNvPicPr>
            <a:picLocks noChangeAspect="1" noChangeArrowheads="1"/>
          </p:cNvPicPr>
          <p:nvPr/>
        </p:nvPicPr>
        <p:blipFill>
          <a:blip r:embed="rId3" cstate="print"/>
          <a:srcRect/>
          <a:stretch>
            <a:fillRect/>
          </a:stretch>
        </p:blipFill>
        <p:spPr bwMode="auto">
          <a:xfrm>
            <a:off x="4700588" y="282575"/>
            <a:ext cx="4043362" cy="6210300"/>
          </a:xfrm>
          <a:prstGeom prst="rect">
            <a:avLst/>
          </a:prstGeom>
          <a:noFill/>
        </p:spPr>
      </p:pic>
      <p:sp>
        <p:nvSpPr>
          <p:cNvPr id="89098" name="Text Box 10"/>
          <p:cNvSpPr txBox="1">
            <a:spLocks noChangeArrowheads="1"/>
          </p:cNvSpPr>
          <p:nvPr/>
        </p:nvSpPr>
        <p:spPr bwMode="auto">
          <a:xfrm>
            <a:off x="214282" y="4929198"/>
            <a:ext cx="4246563" cy="1006475"/>
          </a:xfrm>
          <a:prstGeom prst="rect">
            <a:avLst/>
          </a:prstGeom>
          <a:noFill/>
          <a:ln w="9525">
            <a:noFill/>
            <a:miter lim="800000"/>
            <a:headEnd/>
            <a:tailEnd/>
          </a:ln>
          <a:effectLst/>
        </p:spPr>
        <p:txBody>
          <a:bodyPr>
            <a:spAutoFit/>
          </a:bodyPr>
          <a:lstStyle/>
          <a:p>
            <a:r>
              <a:rPr lang="en-US" dirty="0"/>
              <a:t>Message broken into 64-bit (8 byte) </a:t>
            </a:r>
            <a:r>
              <a:rPr lang="en-US" b="1" dirty="0"/>
              <a:t>blocks</a:t>
            </a:r>
            <a:r>
              <a:rPr lang="en-US" dirty="0"/>
              <a:t>.  They are individually encrypted.</a:t>
            </a:r>
          </a:p>
        </p:txBody>
      </p:sp>
      <p:sp>
        <p:nvSpPr>
          <p:cNvPr id="89099" name="Text Box 11"/>
          <p:cNvSpPr txBox="1">
            <a:spLocks noChangeArrowheads="1"/>
          </p:cNvSpPr>
          <p:nvPr/>
        </p:nvSpPr>
        <p:spPr bwMode="auto">
          <a:xfrm>
            <a:off x="5943600" y="1363663"/>
            <a:ext cx="1181100" cy="336550"/>
          </a:xfrm>
          <a:prstGeom prst="rect">
            <a:avLst/>
          </a:prstGeom>
          <a:noFill/>
          <a:ln w="9525">
            <a:noFill/>
            <a:miter lim="800000"/>
            <a:headEnd/>
            <a:tailEnd/>
          </a:ln>
          <a:effectLst/>
        </p:spPr>
        <p:txBody>
          <a:bodyPr wrap="none">
            <a:spAutoFit/>
          </a:bodyPr>
          <a:lstStyle/>
          <a:p>
            <a:r>
              <a:rPr lang="en-US" sz="1600" dirty="0" err="1"/>
              <a:t>Mangler</a:t>
            </a:r>
            <a:r>
              <a:rPr lang="en-US" sz="1600" dirty="0"/>
              <a:t>()</a:t>
            </a:r>
          </a:p>
        </p:txBody>
      </p:sp>
      <p:sp>
        <p:nvSpPr>
          <p:cNvPr id="89091" name="Rectangle 3"/>
          <p:cNvSpPr>
            <a:spLocks noGrp="1" noChangeArrowheads="1"/>
          </p:cNvSpPr>
          <p:nvPr>
            <p:ph sz="quarter" idx="1"/>
          </p:nvPr>
        </p:nvSpPr>
        <p:spPr>
          <a:xfrm>
            <a:off x="214282" y="1928802"/>
            <a:ext cx="3527425" cy="2928958"/>
          </a:xfrm>
          <a:ln/>
        </p:spPr>
        <p:style>
          <a:lnRef idx="2">
            <a:schemeClr val="accent1"/>
          </a:lnRef>
          <a:fillRef idx="1">
            <a:schemeClr val="lt1"/>
          </a:fillRef>
          <a:effectRef idx="0">
            <a:schemeClr val="accent1"/>
          </a:effectRef>
          <a:fontRef idx="minor">
            <a:schemeClr val="dk1"/>
          </a:fontRef>
        </p:style>
        <p:txBody>
          <a:bodyPr>
            <a:normAutofit/>
          </a:bodyPr>
          <a:lstStyle/>
          <a:p>
            <a:pPr>
              <a:buFont typeface="ZapfDingbats" pitchFamily="82" charset="2"/>
              <a:buNone/>
            </a:pPr>
            <a:r>
              <a:rPr lang="en-US" sz="2400" dirty="0"/>
              <a:t>initial permutation </a:t>
            </a:r>
          </a:p>
          <a:p>
            <a:pPr>
              <a:buFont typeface="ZapfDingbats" pitchFamily="82" charset="2"/>
              <a:buNone/>
            </a:pPr>
            <a:r>
              <a:rPr lang="en-US" sz="2400" dirty="0"/>
              <a:t>16 identical “rounds” of function application, each using different 48 bits of key final permutation</a:t>
            </a:r>
            <a:endParaRPr lang="en-US" dirty="0"/>
          </a:p>
          <a:p>
            <a:pPr>
              <a:buFont typeface="ZapfDingbats" pitchFamily="82" charset="2"/>
              <a:buNone/>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228600"/>
            <a:ext cx="8388531" cy="697551"/>
          </a:xfrm>
        </p:spPr>
        <p:txBody>
          <a:bodyPr/>
          <a:lstStyle/>
          <a:p>
            <a:r>
              <a:rPr lang="en-US" sz="3200" dirty="0"/>
              <a:t>Symmetric key crypto: DES</a:t>
            </a:r>
          </a:p>
        </p:txBody>
      </p:sp>
      <p:sp>
        <p:nvSpPr>
          <p:cNvPr id="5" name="Slide Number Placeholder 4"/>
          <p:cNvSpPr>
            <a:spLocks noGrp="1"/>
          </p:cNvSpPr>
          <p:nvPr>
            <p:ph type="sldNum" sz="quarter" idx="12"/>
          </p:nvPr>
        </p:nvSpPr>
        <p:spPr/>
        <p:txBody>
          <a:bodyPr/>
          <a:lstStyle/>
          <a:p>
            <a:r>
              <a:rPr lang="en-US"/>
              <a:t>8-</a:t>
            </a:r>
            <a:fld id="{0AD4620D-6EC9-422A-8D56-B1B05A99F553}" type="slidenum">
              <a:rPr lang="en-US" smtClean="0"/>
              <a:pPr/>
              <a:t>22</a:t>
            </a:fld>
            <a:endParaRPr lang="en-US"/>
          </a:p>
        </p:txBody>
      </p:sp>
      <p:pic>
        <p:nvPicPr>
          <p:cNvPr id="335874" name="Picture 2"/>
          <p:cNvPicPr>
            <a:picLocks noChangeAspect="1" noChangeArrowheads="1"/>
          </p:cNvPicPr>
          <p:nvPr/>
        </p:nvPicPr>
        <p:blipFill>
          <a:blip r:embed="rId2" cstate="print"/>
          <a:srcRect/>
          <a:stretch>
            <a:fillRect/>
          </a:stretch>
        </p:blipFill>
        <p:spPr bwMode="auto">
          <a:xfrm>
            <a:off x="253218" y="926151"/>
            <a:ext cx="8067822" cy="5383209"/>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a:t>
            </a:r>
          </a:p>
        </p:txBody>
      </p:sp>
      <p:pic>
        <p:nvPicPr>
          <p:cNvPr id="4098" name="Picture 2"/>
          <p:cNvPicPr>
            <a:picLocks noGrp="1" noChangeAspect="1" noChangeArrowheads="1"/>
          </p:cNvPicPr>
          <p:nvPr>
            <p:ph sz="quarter" idx="1"/>
          </p:nvPr>
        </p:nvPicPr>
        <p:blipFill>
          <a:blip r:embed="rId2"/>
          <a:srcRect/>
          <a:stretch>
            <a:fillRect/>
          </a:stretch>
        </p:blipFill>
        <p:spPr bwMode="auto">
          <a:xfrm>
            <a:off x="0" y="2714620"/>
            <a:ext cx="9144000" cy="1577202"/>
          </a:xfrm>
          <a:prstGeom prst="rect">
            <a:avLst/>
          </a:prstGeom>
          <a:noFill/>
          <a:ln w="9525">
            <a:noFill/>
            <a:miter lim="800000"/>
            <a:headEnd/>
            <a:tailEnd/>
          </a:ln>
          <a:effectLst/>
        </p:spPr>
      </p:pic>
      <p:sp>
        <p:nvSpPr>
          <p:cNvPr id="4" name="Slide Number Placeholder 3">
            <a:extLst>
              <a:ext uri="{FF2B5EF4-FFF2-40B4-BE49-F238E27FC236}">
                <a16:creationId xmlns:a16="http://schemas.microsoft.com/office/drawing/2014/main" xmlns="" id="{1A5F4466-A90A-4305-9672-F833EEF3BD6B}"/>
              </a:ext>
            </a:extLst>
          </p:cNvPr>
          <p:cNvSpPr>
            <a:spLocks noGrp="1"/>
          </p:cNvSpPr>
          <p:nvPr>
            <p:ph type="sldNum" sz="quarter" idx="12"/>
          </p:nvPr>
        </p:nvSpPr>
        <p:spPr/>
        <p:txBody>
          <a:bodyPr/>
          <a:lstStyle/>
          <a:p>
            <a:pPr>
              <a:defRPr/>
            </a:pPr>
            <a:fld id="{9C2FB95B-9CE7-A047-A167-44F68D48CF28}" type="slidenum">
              <a:rPr lang="en-US" smtClean="0"/>
              <a:pPr>
                <a:defRPr/>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fontScale="90000"/>
          </a:bodyPr>
          <a:lstStyle/>
          <a:p>
            <a:r>
              <a:rPr lang="en-US" sz="3600" dirty="0"/>
              <a:t>Table 2.2</a:t>
            </a:r>
            <a:br>
              <a:rPr lang="en-US" sz="3600" dirty="0"/>
            </a:br>
            <a:r>
              <a:rPr lang="en-US" sz="3600" dirty="0"/>
              <a:t>  </a:t>
            </a:r>
            <a:r>
              <a:rPr lang="en-US" sz="2400" dirty="0"/>
              <a:t>Average Time Required for Exhaustive Key Search </a:t>
            </a:r>
            <a:endParaRPr lang="en-AU" sz="2400" dirty="0"/>
          </a:p>
        </p:txBody>
      </p:sp>
      <p:pic>
        <p:nvPicPr>
          <p:cNvPr id="6" name="Picture 5"/>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30225" y="2133600"/>
            <a:ext cx="8861375" cy="3591700"/>
          </a:xfrm>
          <a:prstGeom prst="rect">
            <a:avLst/>
          </a:prstGeom>
          <a:noFill/>
          <a:ln>
            <a:noFill/>
          </a:ln>
        </p:spPr>
      </p:pic>
      <p:sp>
        <p:nvSpPr>
          <p:cNvPr id="4" name="TextBox 3"/>
          <p:cNvSpPr txBox="1"/>
          <p:nvPr/>
        </p:nvSpPr>
        <p:spPr>
          <a:xfrm>
            <a:off x="3962400" y="1765300"/>
            <a:ext cx="184666" cy="369332"/>
          </a:xfrm>
          <a:prstGeom prst="rect">
            <a:avLst/>
          </a:prstGeom>
          <a:noFill/>
        </p:spPr>
        <p:txBody>
          <a:bodyPr wrap="none" rtlCol="0">
            <a:spAutoFit/>
          </a:bodyPr>
          <a:lstStyle/>
          <a:p>
            <a:endParaRPr lang="en-US" dirty="0"/>
          </a:p>
        </p:txBody>
      </p:sp>
      <p:sp>
        <p:nvSpPr>
          <p:cNvPr id="3" name="Slide Number Placeholder 2">
            <a:extLst>
              <a:ext uri="{FF2B5EF4-FFF2-40B4-BE49-F238E27FC236}">
                <a16:creationId xmlns:a16="http://schemas.microsoft.com/office/drawing/2014/main" xmlns="" id="{CFD66391-BBE7-4F07-ABD7-BB9A8EBA5F1F}"/>
              </a:ext>
            </a:extLst>
          </p:cNvPr>
          <p:cNvSpPr>
            <a:spLocks noGrp="1"/>
          </p:cNvSpPr>
          <p:nvPr>
            <p:ph type="sldNum" sz="quarter" idx="12"/>
          </p:nvPr>
        </p:nvSpPr>
        <p:spPr/>
        <p:txBody>
          <a:bodyPr/>
          <a:lstStyle/>
          <a:p>
            <a:pPr>
              <a:defRPr/>
            </a:pPr>
            <a:fld id="{49DEC22D-616A-8940-96A4-9F7CC246C23C}" type="slidenum">
              <a:rPr lang="en-US" smtClean="0"/>
              <a:pPr>
                <a:defRPr/>
              </a:pPr>
              <a:t>24</a:t>
            </a:fld>
            <a:endParaRPr lang="en-US" dirty="0"/>
          </a:p>
        </p:txBody>
      </p:sp>
    </p:spTree>
  </p:cSld>
  <p:clrMapOvr>
    <a:masterClrMapping/>
  </p:clrMapOvr>
  <p:transition spd="med">
    <p:wipe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1661800-2BC5-4DCE-8154-CCB0DE8D85FD}"/>
              </a:ext>
            </a:extLst>
          </p:cNvPr>
          <p:cNvSpPr>
            <a:spLocks noGrp="1"/>
          </p:cNvSpPr>
          <p:nvPr>
            <p:ph type="sldNum" sz="quarter" idx="12"/>
          </p:nvPr>
        </p:nvSpPr>
        <p:spPr/>
        <p:txBody>
          <a:bodyPr/>
          <a:lstStyle/>
          <a:p>
            <a:pPr>
              <a:defRPr/>
            </a:pPr>
            <a:fld id="{9C2FB95B-9CE7-A047-A167-44F68D48CF28}" type="slidenum">
              <a:rPr lang="en-US" smtClean="0"/>
              <a:pPr>
                <a:defRPr/>
              </a:pPr>
              <a:t>25</a:t>
            </a:fld>
            <a:endParaRPr lang="en-US" dirty="0"/>
          </a:p>
        </p:txBody>
      </p:sp>
      <p:pic>
        <p:nvPicPr>
          <p:cNvPr id="7" name="Content Placeholder 6">
            <a:extLst>
              <a:ext uri="{FF2B5EF4-FFF2-40B4-BE49-F238E27FC236}">
                <a16:creationId xmlns:a16="http://schemas.microsoft.com/office/drawing/2014/main" xmlns="" id="{3EA72D62-69FB-484A-9334-E74B32029663}"/>
              </a:ext>
            </a:extLst>
          </p:cNvPr>
          <p:cNvPicPr>
            <a:picLocks noGrp="1" noChangeAspect="1"/>
          </p:cNvPicPr>
          <p:nvPr>
            <p:ph sz="quarter" idx="1"/>
          </p:nvPr>
        </p:nvPicPr>
        <p:blipFill>
          <a:blip r:embed="rId2"/>
          <a:stretch>
            <a:fillRect/>
          </a:stretch>
        </p:blipFill>
        <p:spPr>
          <a:xfrm>
            <a:off x="4591007" y="196559"/>
            <a:ext cx="4135010" cy="4572000"/>
          </a:xfrm>
        </p:spPr>
      </p:pic>
      <p:pic>
        <p:nvPicPr>
          <p:cNvPr id="9" name="Picture 8">
            <a:extLst>
              <a:ext uri="{FF2B5EF4-FFF2-40B4-BE49-F238E27FC236}">
                <a16:creationId xmlns:a16="http://schemas.microsoft.com/office/drawing/2014/main" xmlns="" id="{E219A379-F54C-41C5-87B4-2D7EE30F0E46}"/>
              </a:ext>
            </a:extLst>
          </p:cNvPr>
          <p:cNvPicPr>
            <a:picLocks noChangeAspect="1"/>
          </p:cNvPicPr>
          <p:nvPr/>
        </p:nvPicPr>
        <p:blipFill>
          <a:blip r:embed="rId3"/>
          <a:stretch>
            <a:fillRect/>
          </a:stretch>
        </p:blipFill>
        <p:spPr>
          <a:xfrm>
            <a:off x="4611826" y="4790155"/>
            <a:ext cx="4135010" cy="1277580"/>
          </a:xfrm>
          <a:prstGeom prst="rect">
            <a:avLst/>
          </a:prstGeom>
        </p:spPr>
      </p:pic>
      <p:pic>
        <p:nvPicPr>
          <p:cNvPr id="11" name="Picture 10">
            <a:extLst>
              <a:ext uri="{FF2B5EF4-FFF2-40B4-BE49-F238E27FC236}">
                <a16:creationId xmlns:a16="http://schemas.microsoft.com/office/drawing/2014/main" xmlns="" id="{2D028635-A299-4073-B091-3CD193770E89}"/>
              </a:ext>
            </a:extLst>
          </p:cNvPr>
          <p:cNvPicPr>
            <a:picLocks noChangeAspect="1"/>
          </p:cNvPicPr>
          <p:nvPr/>
        </p:nvPicPr>
        <p:blipFill>
          <a:blip r:embed="rId4"/>
          <a:stretch>
            <a:fillRect/>
          </a:stretch>
        </p:blipFill>
        <p:spPr>
          <a:xfrm>
            <a:off x="393226" y="228600"/>
            <a:ext cx="3391531" cy="2280435"/>
          </a:xfrm>
          <a:prstGeom prst="rect">
            <a:avLst/>
          </a:prstGeom>
        </p:spPr>
      </p:pic>
      <p:pic>
        <p:nvPicPr>
          <p:cNvPr id="13" name="Picture 12">
            <a:extLst>
              <a:ext uri="{FF2B5EF4-FFF2-40B4-BE49-F238E27FC236}">
                <a16:creationId xmlns:a16="http://schemas.microsoft.com/office/drawing/2014/main" xmlns="" id="{41AE2A62-F127-41EC-AC38-09C17E46518F}"/>
              </a:ext>
            </a:extLst>
          </p:cNvPr>
          <p:cNvPicPr>
            <a:picLocks noChangeAspect="1"/>
          </p:cNvPicPr>
          <p:nvPr/>
        </p:nvPicPr>
        <p:blipFill>
          <a:blip r:embed="rId5"/>
          <a:stretch>
            <a:fillRect/>
          </a:stretch>
        </p:blipFill>
        <p:spPr>
          <a:xfrm>
            <a:off x="363817" y="2835505"/>
            <a:ext cx="3420940" cy="2197422"/>
          </a:xfrm>
          <a:prstGeom prst="rect">
            <a:avLst/>
          </a:prstGeom>
        </p:spPr>
      </p:pic>
      <p:sp>
        <p:nvSpPr>
          <p:cNvPr id="14" name="TextBox 13">
            <a:extLst>
              <a:ext uri="{FF2B5EF4-FFF2-40B4-BE49-F238E27FC236}">
                <a16:creationId xmlns:a16="http://schemas.microsoft.com/office/drawing/2014/main" xmlns="" id="{FFD70E8B-3E71-4099-A689-FB262728851F}"/>
              </a:ext>
            </a:extLst>
          </p:cNvPr>
          <p:cNvSpPr txBox="1"/>
          <p:nvPr/>
        </p:nvSpPr>
        <p:spPr>
          <a:xfrm>
            <a:off x="363817" y="5271264"/>
            <a:ext cx="2803973" cy="1015663"/>
          </a:xfrm>
          <a:prstGeom prst="rect">
            <a:avLst/>
          </a:prstGeom>
          <a:noFill/>
        </p:spPr>
        <p:txBody>
          <a:bodyPr wrap="none" rtlCol="1">
            <a:spAutoFit/>
          </a:bodyPr>
          <a:lstStyle/>
          <a:p>
            <a:r>
              <a:rPr lang="en-US" sz="1200" b="1" dirty="0"/>
              <a:t>Ln: left number</a:t>
            </a:r>
          </a:p>
          <a:p>
            <a:r>
              <a:rPr lang="en-US" sz="1200" b="1" dirty="0"/>
              <a:t>Rn: right number</a:t>
            </a:r>
          </a:p>
          <a:p>
            <a:r>
              <a:rPr lang="en-US" sz="1200" b="1" dirty="0"/>
              <a:t>E: expansion to make it 48 bits</a:t>
            </a:r>
          </a:p>
          <a:p>
            <a:r>
              <a:rPr lang="en-US" sz="1200" b="1" dirty="0"/>
              <a:t>S-box: small box : to make it 32 bits</a:t>
            </a:r>
          </a:p>
          <a:p>
            <a:r>
              <a:rPr lang="en-US" sz="1200" b="1" dirty="0"/>
              <a:t>P: permutation</a:t>
            </a:r>
            <a:endParaRPr lang="ar-JO" sz="1200" b="1" dirty="0"/>
          </a:p>
        </p:txBody>
      </p:sp>
      <p:sp>
        <p:nvSpPr>
          <p:cNvPr id="15" name="TextBox 14">
            <a:extLst>
              <a:ext uri="{FF2B5EF4-FFF2-40B4-BE49-F238E27FC236}">
                <a16:creationId xmlns:a16="http://schemas.microsoft.com/office/drawing/2014/main" xmlns="" id="{DCCC33A1-C653-457A-BC5D-B48A8ADFC233}"/>
              </a:ext>
            </a:extLst>
          </p:cNvPr>
          <p:cNvSpPr txBox="1"/>
          <p:nvPr/>
        </p:nvSpPr>
        <p:spPr>
          <a:xfrm>
            <a:off x="7308304" y="2616249"/>
            <a:ext cx="1295547" cy="246221"/>
          </a:xfrm>
          <a:prstGeom prst="rect">
            <a:avLst/>
          </a:prstGeom>
          <a:noFill/>
        </p:spPr>
        <p:txBody>
          <a:bodyPr wrap="none" rtlCol="1">
            <a:spAutoFit/>
          </a:bodyPr>
          <a:lstStyle/>
          <a:p>
            <a:r>
              <a:rPr lang="en-US" sz="1000" dirty="0"/>
              <a:t>Generate 56 bit key</a:t>
            </a:r>
            <a:endParaRPr lang="ar-JO" sz="1000" dirty="0"/>
          </a:p>
        </p:txBody>
      </p:sp>
      <p:sp>
        <p:nvSpPr>
          <p:cNvPr id="16" name="TextBox 15">
            <a:extLst>
              <a:ext uri="{FF2B5EF4-FFF2-40B4-BE49-F238E27FC236}">
                <a16:creationId xmlns:a16="http://schemas.microsoft.com/office/drawing/2014/main" xmlns="" id="{2F71842E-F0B6-4A50-9A9E-E76D3B653ECA}"/>
              </a:ext>
            </a:extLst>
          </p:cNvPr>
          <p:cNvSpPr txBox="1"/>
          <p:nvPr/>
        </p:nvSpPr>
        <p:spPr>
          <a:xfrm>
            <a:off x="1565989" y="4998410"/>
            <a:ext cx="2428870" cy="369332"/>
          </a:xfrm>
          <a:prstGeom prst="rect">
            <a:avLst/>
          </a:prstGeom>
          <a:noFill/>
        </p:spPr>
        <p:txBody>
          <a:bodyPr wrap="none" rtlCol="1">
            <a:spAutoFit/>
          </a:bodyPr>
          <a:lstStyle/>
          <a:p>
            <a:r>
              <a:rPr lang="en-US" dirty="0"/>
              <a:t>Data encryption steps</a:t>
            </a:r>
            <a:endParaRPr lang="ar-JO" dirty="0"/>
          </a:p>
        </p:txBody>
      </p:sp>
      <p:pic>
        <p:nvPicPr>
          <p:cNvPr id="18" name="Picture 17">
            <a:extLst>
              <a:ext uri="{FF2B5EF4-FFF2-40B4-BE49-F238E27FC236}">
                <a16:creationId xmlns:a16="http://schemas.microsoft.com/office/drawing/2014/main" xmlns="" id="{9581A284-42A9-4712-A4F7-26D069CD2AD2}"/>
              </a:ext>
            </a:extLst>
          </p:cNvPr>
          <p:cNvPicPr>
            <a:picLocks noChangeAspect="1"/>
          </p:cNvPicPr>
          <p:nvPr/>
        </p:nvPicPr>
        <p:blipFill>
          <a:blip r:embed="rId6"/>
          <a:stretch>
            <a:fillRect/>
          </a:stretch>
        </p:blipFill>
        <p:spPr>
          <a:xfrm>
            <a:off x="2516692" y="2659229"/>
            <a:ext cx="1373116" cy="406482"/>
          </a:xfrm>
          <a:prstGeom prst="rect">
            <a:avLst/>
          </a:prstGeom>
        </p:spPr>
      </p:pic>
    </p:spTree>
    <p:extLst>
      <p:ext uri="{BB962C8B-B14F-4D97-AF65-F5344CB8AC3E}">
        <p14:creationId xmlns:p14="http://schemas.microsoft.com/office/powerpoint/2010/main" val="1956818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26</a:t>
            </a:fld>
            <a:endParaRPr lang="en-US"/>
          </a:p>
        </p:txBody>
      </p:sp>
      <p:pic>
        <p:nvPicPr>
          <p:cNvPr id="6" name="Picture 5"/>
          <p:cNvPicPr>
            <a:picLocks noChangeAspect="1"/>
          </p:cNvPicPr>
          <p:nvPr/>
        </p:nvPicPr>
        <p:blipFill>
          <a:blip r:embed="rId2"/>
          <a:stretch>
            <a:fillRect/>
          </a:stretch>
        </p:blipFill>
        <p:spPr>
          <a:xfrm>
            <a:off x="3538537" y="76200"/>
            <a:ext cx="2066925" cy="457200"/>
          </a:xfrm>
          <a:prstGeom prst="rect">
            <a:avLst/>
          </a:prstGeom>
        </p:spPr>
      </p:pic>
      <p:pic>
        <p:nvPicPr>
          <p:cNvPr id="7" name="Picture 6"/>
          <p:cNvPicPr>
            <a:picLocks noChangeAspect="1"/>
          </p:cNvPicPr>
          <p:nvPr/>
        </p:nvPicPr>
        <p:blipFill>
          <a:blip r:embed="rId3"/>
          <a:stretch>
            <a:fillRect/>
          </a:stretch>
        </p:blipFill>
        <p:spPr>
          <a:xfrm>
            <a:off x="609600" y="1018001"/>
            <a:ext cx="7445072" cy="4662487"/>
          </a:xfrm>
          <a:prstGeom prst="rect">
            <a:avLst/>
          </a:prstGeom>
        </p:spPr>
      </p:pic>
      <p:sp>
        <p:nvSpPr>
          <p:cNvPr id="8" name="TextBox 7"/>
          <p:cNvSpPr txBox="1"/>
          <p:nvPr/>
        </p:nvSpPr>
        <p:spPr>
          <a:xfrm>
            <a:off x="767497" y="5697012"/>
            <a:ext cx="7188880" cy="584775"/>
          </a:xfrm>
          <a:prstGeom prst="rect">
            <a:avLst/>
          </a:prstGeom>
          <a:noFill/>
        </p:spPr>
        <p:txBody>
          <a:bodyPr wrap="square" rtlCol="0">
            <a:spAutoFit/>
          </a:bodyPr>
          <a:lstStyle/>
          <a:p>
            <a:r>
              <a:rPr lang="en-US" sz="1600" b="1" dirty="0"/>
              <a:t>1-Key can hexadecimal or binary if it hexadecimal  you should convert it to binary digit  2- DES use 64 bit , 56 for data and other for control</a:t>
            </a:r>
          </a:p>
        </p:txBody>
      </p:sp>
      <p:sp>
        <p:nvSpPr>
          <p:cNvPr id="2" name="TextBox 1"/>
          <p:cNvSpPr txBox="1"/>
          <p:nvPr/>
        </p:nvSpPr>
        <p:spPr>
          <a:xfrm>
            <a:off x="1194898" y="486276"/>
            <a:ext cx="6491842" cy="369332"/>
          </a:xfrm>
          <a:prstGeom prst="rect">
            <a:avLst/>
          </a:prstGeom>
          <a:noFill/>
        </p:spPr>
        <p:txBody>
          <a:bodyPr wrap="none" rtlCol="0">
            <a:spAutoFit/>
          </a:bodyPr>
          <a:lstStyle/>
          <a:p>
            <a:r>
              <a:rPr lang="en-US" b="1" dirty="0"/>
              <a:t>The objectives </a:t>
            </a:r>
            <a:r>
              <a:rPr lang="en-US" dirty="0"/>
              <a:t>: </a:t>
            </a:r>
            <a:r>
              <a:rPr lang="en-US" b="1" dirty="0"/>
              <a:t>how to create encrypted key using DES algorithms</a:t>
            </a:r>
          </a:p>
        </p:txBody>
      </p:sp>
    </p:spTree>
    <p:extLst>
      <p:ext uri="{BB962C8B-B14F-4D97-AF65-F5344CB8AC3E}">
        <p14:creationId xmlns:p14="http://schemas.microsoft.com/office/powerpoint/2010/main" val="1828393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27</a:t>
            </a:fld>
            <a:endParaRPr lang="en-US"/>
          </a:p>
        </p:txBody>
      </p:sp>
      <p:pic>
        <p:nvPicPr>
          <p:cNvPr id="7" name="Picture 6"/>
          <p:cNvPicPr>
            <a:picLocks noChangeAspect="1"/>
          </p:cNvPicPr>
          <p:nvPr/>
        </p:nvPicPr>
        <p:blipFill>
          <a:blip r:embed="rId2"/>
          <a:stretch>
            <a:fillRect/>
          </a:stretch>
        </p:blipFill>
        <p:spPr>
          <a:xfrm>
            <a:off x="1227869" y="311437"/>
            <a:ext cx="5125230" cy="2115353"/>
          </a:xfrm>
          <a:prstGeom prst="rect">
            <a:avLst/>
          </a:prstGeom>
        </p:spPr>
      </p:pic>
      <p:sp>
        <p:nvSpPr>
          <p:cNvPr id="9" name="TextBox 8"/>
          <p:cNvSpPr txBox="1"/>
          <p:nvPr/>
        </p:nvSpPr>
        <p:spPr>
          <a:xfrm>
            <a:off x="6268287" y="1390471"/>
            <a:ext cx="2703426" cy="1200329"/>
          </a:xfrm>
          <a:prstGeom prst="rect">
            <a:avLst/>
          </a:prstGeom>
          <a:noFill/>
        </p:spPr>
        <p:txBody>
          <a:bodyPr wrap="square" rtlCol="0">
            <a:spAutoFit/>
          </a:bodyPr>
          <a:lstStyle/>
          <a:p>
            <a:r>
              <a:rPr lang="en-US" dirty="0"/>
              <a:t>We minimize the suggested  matrix</a:t>
            </a:r>
          </a:p>
          <a:p>
            <a:r>
              <a:rPr lang="en-US" dirty="0"/>
              <a:t>By user to make it simpler to 56 position </a:t>
            </a:r>
          </a:p>
        </p:txBody>
      </p:sp>
      <p:sp>
        <p:nvSpPr>
          <p:cNvPr id="10" name="TextBox 9"/>
          <p:cNvSpPr txBox="1"/>
          <p:nvPr/>
        </p:nvSpPr>
        <p:spPr>
          <a:xfrm>
            <a:off x="7248577" y="338284"/>
            <a:ext cx="1922386" cy="646331"/>
          </a:xfrm>
          <a:prstGeom prst="rect">
            <a:avLst/>
          </a:prstGeom>
          <a:noFill/>
        </p:spPr>
        <p:txBody>
          <a:bodyPr wrap="none" rtlCol="0">
            <a:spAutoFit/>
          </a:bodyPr>
          <a:lstStyle/>
          <a:p>
            <a:r>
              <a:rPr lang="en-US" dirty="0"/>
              <a:t>Note : parity:</a:t>
            </a:r>
            <a:r>
              <a:rPr lang="ar-SA" dirty="0"/>
              <a:t> تكافؤ</a:t>
            </a:r>
          </a:p>
          <a:p>
            <a:r>
              <a:rPr lang="en-US" dirty="0"/>
              <a:t>Permutation :</a:t>
            </a:r>
            <a:r>
              <a:rPr lang="ar-SA" dirty="0"/>
              <a:t> تقليب</a:t>
            </a:r>
            <a:endParaRPr lang="en-US" dirty="0"/>
          </a:p>
        </p:txBody>
      </p:sp>
      <p:pic>
        <p:nvPicPr>
          <p:cNvPr id="11" name="Picture 10"/>
          <p:cNvPicPr>
            <a:picLocks noChangeAspect="1"/>
          </p:cNvPicPr>
          <p:nvPr/>
        </p:nvPicPr>
        <p:blipFill>
          <a:blip r:embed="rId3"/>
          <a:stretch>
            <a:fillRect/>
          </a:stretch>
        </p:blipFill>
        <p:spPr>
          <a:xfrm>
            <a:off x="437370" y="2633516"/>
            <a:ext cx="7772400" cy="3536949"/>
          </a:xfrm>
          <a:prstGeom prst="rect">
            <a:avLst/>
          </a:prstGeom>
        </p:spPr>
      </p:pic>
      <p:sp>
        <p:nvSpPr>
          <p:cNvPr id="12" name="TextBox 11"/>
          <p:cNvSpPr txBox="1"/>
          <p:nvPr/>
        </p:nvSpPr>
        <p:spPr>
          <a:xfrm>
            <a:off x="228600" y="3429000"/>
            <a:ext cx="3506281" cy="1200329"/>
          </a:xfrm>
          <a:prstGeom prst="rect">
            <a:avLst/>
          </a:prstGeom>
          <a:noFill/>
        </p:spPr>
        <p:txBody>
          <a:bodyPr wrap="none" rtlCol="0">
            <a:spAutoFit/>
          </a:bodyPr>
          <a:lstStyle/>
          <a:p>
            <a:r>
              <a:rPr lang="en-US" dirty="0"/>
              <a:t>In this example , the </a:t>
            </a:r>
            <a:r>
              <a:rPr lang="en-US" b="1" dirty="0">
                <a:solidFill>
                  <a:srgbClr val="FF0000"/>
                </a:solidFill>
              </a:rPr>
              <a:t>red</a:t>
            </a:r>
            <a:r>
              <a:rPr lang="en-US" dirty="0"/>
              <a:t> color bit </a:t>
            </a:r>
          </a:p>
          <a:p>
            <a:r>
              <a:rPr lang="en-US" dirty="0"/>
              <a:t>Position such as 8, 16, Not included</a:t>
            </a:r>
          </a:p>
          <a:p>
            <a:r>
              <a:rPr lang="en-US" dirty="0"/>
              <a:t> in the table so we neglected</a:t>
            </a:r>
          </a:p>
          <a:p>
            <a:r>
              <a:rPr lang="en-US" dirty="0"/>
              <a:t>So the </a:t>
            </a:r>
            <a:r>
              <a:rPr lang="en-US" b="1" dirty="0" err="1"/>
              <a:t>Kp</a:t>
            </a:r>
            <a:r>
              <a:rPr lang="en-US" dirty="0"/>
              <a:t> Permute Key=56 bit </a:t>
            </a:r>
          </a:p>
        </p:txBody>
      </p:sp>
      <p:sp>
        <p:nvSpPr>
          <p:cNvPr id="13" name="TextBox 12"/>
          <p:cNvSpPr txBox="1"/>
          <p:nvPr/>
        </p:nvSpPr>
        <p:spPr>
          <a:xfrm>
            <a:off x="437370" y="277926"/>
            <a:ext cx="846770" cy="400110"/>
          </a:xfrm>
          <a:prstGeom prst="rect">
            <a:avLst/>
          </a:prstGeom>
          <a:noFill/>
        </p:spPr>
        <p:txBody>
          <a:bodyPr wrap="none" rtlCol="0">
            <a:spAutoFit/>
          </a:bodyPr>
          <a:lstStyle/>
          <a:p>
            <a:r>
              <a:rPr lang="en-US" sz="2000" b="1" dirty="0"/>
              <a:t>Step 1</a:t>
            </a:r>
          </a:p>
        </p:txBody>
      </p:sp>
    </p:spTree>
    <p:extLst>
      <p:ext uri="{BB962C8B-B14F-4D97-AF65-F5344CB8AC3E}">
        <p14:creationId xmlns:p14="http://schemas.microsoft.com/office/powerpoint/2010/main" val="1411910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dirty="0"/>
              <a:t>Step 2</a:t>
            </a:r>
            <a:r>
              <a:rPr lang="en-US" dirty="0"/>
              <a:t>: </a:t>
            </a:r>
            <a:r>
              <a:rPr lang="en-US" sz="2000" b="1" dirty="0"/>
              <a:t>we need to create </a:t>
            </a:r>
            <a:r>
              <a:rPr lang="en-US" sz="2000" b="1" u="sng" dirty="0">
                <a:solidFill>
                  <a:srgbClr val="FF0000"/>
                </a:solidFill>
              </a:rPr>
              <a:t>Left</a:t>
            </a:r>
            <a:r>
              <a:rPr lang="en-US" sz="2000" b="1" dirty="0"/>
              <a:t> block and </a:t>
            </a:r>
            <a:r>
              <a:rPr lang="en-US" sz="2000" b="1" u="sng" dirty="0">
                <a:solidFill>
                  <a:srgbClr val="FF0000"/>
                </a:solidFill>
              </a:rPr>
              <a:t>Right</a:t>
            </a:r>
            <a:r>
              <a:rPr lang="en-US" sz="2000" b="1" dirty="0"/>
              <a:t> block half by half from the key</a:t>
            </a:r>
            <a:r>
              <a:rPr lang="en-US" sz="2000" dirty="0"/>
              <a:t>.</a:t>
            </a:r>
            <a:endParaRPr lang="en-US" dirty="0"/>
          </a:p>
        </p:txBody>
      </p:sp>
      <p:sp>
        <p:nvSpPr>
          <p:cNvPr id="5" name="Slide Number Placeholder 4"/>
          <p:cNvSpPr>
            <a:spLocks noGrp="1"/>
          </p:cNvSpPr>
          <p:nvPr>
            <p:ph type="sldNum" sz="quarter" idx="12"/>
          </p:nvPr>
        </p:nvSpPr>
        <p:spPr/>
        <p:txBody>
          <a:bodyPr/>
          <a:lstStyle/>
          <a:p>
            <a:fld id="{16718CDE-DFAF-4FC7-90B4-8009573D0FF9}" type="slidenum">
              <a:rPr lang="en-US" smtClean="0"/>
              <a:t>28</a:t>
            </a:fld>
            <a:endParaRPr lang="en-US"/>
          </a:p>
        </p:txBody>
      </p:sp>
      <p:pic>
        <p:nvPicPr>
          <p:cNvPr id="6" name="Picture 5"/>
          <p:cNvPicPr>
            <a:picLocks noChangeAspect="1"/>
          </p:cNvPicPr>
          <p:nvPr/>
        </p:nvPicPr>
        <p:blipFill>
          <a:blip r:embed="rId2"/>
          <a:stretch>
            <a:fillRect/>
          </a:stretch>
        </p:blipFill>
        <p:spPr>
          <a:xfrm>
            <a:off x="2555777" y="1124744"/>
            <a:ext cx="4752528" cy="3861036"/>
          </a:xfrm>
          <a:prstGeom prst="rect">
            <a:avLst/>
          </a:prstGeom>
        </p:spPr>
      </p:pic>
      <p:pic>
        <p:nvPicPr>
          <p:cNvPr id="3" name="Picture 2">
            <a:extLst>
              <a:ext uri="{FF2B5EF4-FFF2-40B4-BE49-F238E27FC236}">
                <a16:creationId xmlns:a16="http://schemas.microsoft.com/office/drawing/2014/main" xmlns="" id="{9AD8C085-C31A-4E69-B7DC-2365A6305E47}"/>
              </a:ext>
            </a:extLst>
          </p:cNvPr>
          <p:cNvPicPr>
            <a:picLocks noChangeAspect="1"/>
          </p:cNvPicPr>
          <p:nvPr/>
        </p:nvPicPr>
        <p:blipFill>
          <a:blip r:embed="rId3"/>
          <a:stretch>
            <a:fillRect/>
          </a:stretch>
        </p:blipFill>
        <p:spPr>
          <a:xfrm>
            <a:off x="2587825" y="5003184"/>
            <a:ext cx="4752527" cy="1397616"/>
          </a:xfrm>
          <a:prstGeom prst="rect">
            <a:avLst/>
          </a:prstGeom>
        </p:spPr>
      </p:pic>
    </p:spTree>
    <p:extLst>
      <p:ext uri="{BB962C8B-B14F-4D97-AF65-F5344CB8AC3E}">
        <p14:creationId xmlns:p14="http://schemas.microsoft.com/office/powerpoint/2010/main" val="4078346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29</a:t>
            </a:fld>
            <a:endParaRPr lang="en-US"/>
          </a:p>
        </p:txBody>
      </p:sp>
      <p:pic>
        <p:nvPicPr>
          <p:cNvPr id="7" name="Picture 6"/>
          <p:cNvPicPr>
            <a:picLocks noChangeAspect="1"/>
          </p:cNvPicPr>
          <p:nvPr/>
        </p:nvPicPr>
        <p:blipFill>
          <a:blip r:embed="rId2"/>
          <a:stretch>
            <a:fillRect/>
          </a:stretch>
        </p:blipFill>
        <p:spPr>
          <a:xfrm>
            <a:off x="419100" y="861532"/>
            <a:ext cx="7886700" cy="2716008"/>
          </a:xfrm>
          <a:prstGeom prst="rect">
            <a:avLst/>
          </a:prstGeom>
        </p:spPr>
      </p:pic>
      <p:sp>
        <p:nvSpPr>
          <p:cNvPr id="8" name="TextBox 7"/>
          <p:cNvSpPr txBox="1"/>
          <p:nvPr/>
        </p:nvSpPr>
        <p:spPr>
          <a:xfrm>
            <a:off x="685800" y="152400"/>
            <a:ext cx="5871031" cy="646331"/>
          </a:xfrm>
          <a:prstGeom prst="rect">
            <a:avLst/>
          </a:prstGeom>
          <a:noFill/>
        </p:spPr>
        <p:txBody>
          <a:bodyPr wrap="none" rtlCol="0">
            <a:spAutoFit/>
          </a:bodyPr>
          <a:lstStyle/>
          <a:p>
            <a:r>
              <a:rPr lang="en-US" dirty="0"/>
              <a:t>This table rotate based on table shift bet before </a:t>
            </a:r>
          </a:p>
          <a:p>
            <a:r>
              <a:rPr lang="en-US" dirty="0"/>
              <a:t>, some times we shift 1 bit some tome shift 2 bit s and so on.</a:t>
            </a:r>
          </a:p>
        </p:txBody>
      </p:sp>
      <p:pic>
        <p:nvPicPr>
          <p:cNvPr id="9" name="Picture 8"/>
          <p:cNvPicPr>
            <a:picLocks noChangeAspect="1"/>
          </p:cNvPicPr>
          <p:nvPr/>
        </p:nvPicPr>
        <p:blipFill>
          <a:blip r:embed="rId3"/>
          <a:stretch>
            <a:fillRect/>
          </a:stretch>
        </p:blipFill>
        <p:spPr>
          <a:xfrm>
            <a:off x="533400" y="3577540"/>
            <a:ext cx="7772400" cy="2518460"/>
          </a:xfrm>
          <a:prstGeom prst="rect">
            <a:avLst/>
          </a:prstGeom>
        </p:spPr>
      </p:pic>
    </p:spTree>
    <p:extLst>
      <p:ext uri="{BB962C8B-B14F-4D97-AF65-F5344CB8AC3E}">
        <p14:creationId xmlns:p14="http://schemas.microsoft.com/office/powerpoint/2010/main" val="17265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714348" y="62753"/>
            <a:ext cx="8429652" cy="1283167"/>
          </a:xfrm>
        </p:spPr>
        <p:txBody>
          <a:bodyPr/>
          <a:lstStyle/>
          <a:p>
            <a:r>
              <a:rPr lang="en-AU" dirty="0">
                <a:solidFill>
                  <a:schemeClr val="tx1"/>
                </a:solidFill>
              </a:rPr>
              <a:t>Some Basic Terminology</a:t>
            </a:r>
          </a:p>
        </p:txBody>
      </p:sp>
      <p:sp>
        <p:nvSpPr>
          <p:cNvPr id="48131" name="Rectangle 3"/>
          <p:cNvSpPr>
            <a:spLocks noGrp="1" noChangeArrowheads="1"/>
          </p:cNvSpPr>
          <p:nvPr>
            <p:ph sz="quarter" idx="1"/>
          </p:nvPr>
        </p:nvSpPr>
        <p:spPr>
          <a:xfrm>
            <a:off x="533400" y="1828800"/>
            <a:ext cx="8000999" cy="4648200"/>
          </a:xfrm>
        </p:spPr>
        <p:txBody>
          <a:bodyPr>
            <a:normAutofit/>
          </a:bodyPr>
          <a:lstStyle/>
          <a:p>
            <a:r>
              <a:rPr lang="en-AU" sz="2000" dirty="0">
                <a:solidFill>
                  <a:schemeClr val="tx2">
                    <a:lumMod val="10000"/>
                  </a:schemeClr>
                </a:solidFill>
              </a:rPr>
              <a:t>Plaintext - original message </a:t>
            </a:r>
          </a:p>
          <a:p>
            <a:r>
              <a:rPr lang="en-AU" sz="2000" dirty="0">
                <a:solidFill>
                  <a:schemeClr val="tx2">
                    <a:lumMod val="10000"/>
                  </a:schemeClr>
                </a:solidFill>
              </a:rPr>
              <a:t>Ciphertext - coded message </a:t>
            </a:r>
          </a:p>
          <a:p>
            <a:r>
              <a:rPr lang="en-AU" sz="2000" dirty="0">
                <a:solidFill>
                  <a:schemeClr val="tx2">
                    <a:lumMod val="10000"/>
                  </a:schemeClr>
                </a:solidFill>
              </a:rPr>
              <a:t>Cipher - algorithm for transforming plaintext to ciphertext </a:t>
            </a:r>
          </a:p>
          <a:p>
            <a:r>
              <a:rPr lang="en-AU" sz="2000" dirty="0">
                <a:solidFill>
                  <a:schemeClr val="tx2">
                    <a:lumMod val="10000"/>
                  </a:schemeClr>
                </a:solidFill>
              </a:rPr>
              <a:t>Key - info used in cipher known only to sender/receiver </a:t>
            </a:r>
          </a:p>
          <a:p>
            <a:r>
              <a:rPr lang="en-AU" sz="2000" dirty="0">
                <a:solidFill>
                  <a:schemeClr val="tx2">
                    <a:lumMod val="10000"/>
                  </a:schemeClr>
                </a:solidFill>
              </a:rPr>
              <a:t>Encipher (encrypt) - converting plaintext to ciphertext </a:t>
            </a:r>
          </a:p>
          <a:p>
            <a:r>
              <a:rPr lang="en-AU" sz="2000" dirty="0">
                <a:solidFill>
                  <a:schemeClr val="tx2">
                    <a:lumMod val="10000"/>
                  </a:schemeClr>
                </a:solidFill>
              </a:rPr>
              <a:t>Decipher (decrypt) - recovering ciphertext from plaintext</a:t>
            </a:r>
          </a:p>
          <a:p>
            <a:r>
              <a:rPr lang="en-AU" sz="2000" dirty="0">
                <a:solidFill>
                  <a:schemeClr val="tx2">
                    <a:lumMod val="10000"/>
                  </a:schemeClr>
                </a:solidFill>
              </a:rPr>
              <a:t>Cryptography - study of encryption principles/methods</a:t>
            </a:r>
          </a:p>
          <a:p>
            <a:r>
              <a:rPr lang="en-AU" sz="2000" dirty="0">
                <a:solidFill>
                  <a:schemeClr val="tx2">
                    <a:lumMod val="10000"/>
                  </a:schemeClr>
                </a:solidFill>
              </a:rPr>
              <a:t>Cryptanalysis (code breaking) - study of principles/methods of deciphering ciphertext without knowing key</a:t>
            </a:r>
          </a:p>
          <a:p>
            <a:r>
              <a:rPr lang="en-AU" sz="2000" dirty="0">
                <a:solidFill>
                  <a:schemeClr val="tx2">
                    <a:lumMod val="10000"/>
                  </a:schemeClr>
                </a:solidFill>
              </a:rPr>
              <a:t>Cryptology - field of both cryptography and cryptanalysis</a:t>
            </a:r>
          </a:p>
        </p:txBody>
      </p:sp>
      <p:sp>
        <p:nvSpPr>
          <p:cNvPr id="3" name="Slide Number Placeholder 2">
            <a:extLst>
              <a:ext uri="{FF2B5EF4-FFF2-40B4-BE49-F238E27FC236}">
                <a16:creationId xmlns:a16="http://schemas.microsoft.com/office/drawing/2014/main" xmlns="" id="{D91A194E-69D6-4046-B1BF-07847AB03786}"/>
              </a:ext>
            </a:extLst>
          </p:cNvPr>
          <p:cNvSpPr>
            <a:spLocks noGrp="1"/>
          </p:cNvSpPr>
          <p:nvPr>
            <p:ph type="sldNum" sz="quarter" idx="12"/>
          </p:nvPr>
        </p:nvSpPr>
        <p:spPr/>
        <p:txBody>
          <a:bodyPr/>
          <a:lstStyle/>
          <a:p>
            <a:pPr>
              <a:defRPr/>
            </a:pPr>
            <a:fld id="{9C2FB95B-9CE7-A047-A167-44F68D48CF28}" type="slidenum">
              <a:rPr lang="en-US" smtClean="0"/>
              <a:pPr>
                <a:defRPr/>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30</a:t>
            </a:fld>
            <a:endParaRPr lang="en-US" dirty="0"/>
          </a:p>
        </p:txBody>
      </p:sp>
      <p:pic>
        <p:nvPicPr>
          <p:cNvPr id="6" name="Picture 5"/>
          <p:cNvPicPr>
            <a:picLocks noChangeAspect="1"/>
          </p:cNvPicPr>
          <p:nvPr/>
        </p:nvPicPr>
        <p:blipFill>
          <a:blip r:embed="rId2"/>
          <a:stretch>
            <a:fillRect/>
          </a:stretch>
        </p:blipFill>
        <p:spPr>
          <a:xfrm>
            <a:off x="381000" y="649492"/>
            <a:ext cx="6859171" cy="2392674"/>
          </a:xfrm>
          <a:prstGeom prst="rect">
            <a:avLst/>
          </a:prstGeom>
        </p:spPr>
      </p:pic>
      <p:sp>
        <p:nvSpPr>
          <p:cNvPr id="7" name="TextBox 6"/>
          <p:cNvSpPr txBox="1"/>
          <p:nvPr/>
        </p:nvSpPr>
        <p:spPr>
          <a:xfrm>
            <a:off x="381000" y="381000"/>
            <a:ext cx="6704849" cy="369332"/>
          </a:xfrm>
          <a:prstGeom prst="rect">
            <a:avLst/>
          </a:prstGeom>
          <a:noFill/>
        </p:spPr>
        <p:txBody>
          <a:bodyPr wrap="none" rtlCol="0">
            <a:spAutoFit/>
          </a:bodyPr>
          <a:lstStyle/>
          <a:p>
            <a:r>
              <a:rPr lang="en-US" b="1" dirty="0"/>
              <a:t>Step 3 : like step 1 but we do it on all 16 keys created from 16 round </a:t>
            </a:r>
          </a:p>
        </p:txBody>
      </p:sp>
      <p:pic>
        <p:nvPicPr>
          <p:cNvPr id="8" name="Picture 7"/>
          <p:cNvPicPr>
            <a:picLocks noChangeAspect="1"/>
          </p:cNvPicPr>
          <p:nvPr/>
        </p:nvPicPr>
        <p:blipFill>
          <a:blip r:embed="rId3"/>
          <a:stretch>
            <a:fillRect/>
          </a:stretch>
        </p:blipFill>
        <p:spPr>
          <a:xfrm>
            <a:off x="297976" y="2426194"/>
            <a:ext cx="6942195" cy="2565071"/>
          </a:xfrm>
          <a:prstGeom prst="rect">
            <a:avLst/>
          </a:prstGeom>
        </p:spPr>
      </p:pic>
      <p:pic>
        <p:nvPicPr>
          <p:cNvPr id="9" name="Picture 8"/>
          <p:cNvPicPr>
            <a:picLocks noChangeAspect="1"/>
          </p:cNvPicPr>
          <p:nvPr/>
        </p:nvPicPr>
        <p:blipFill>
          <a:blip r:embed="rId4"/>
          <a:stretch>
            <a:fillRect/>
          </a:stretch>
        </p:blipFill>
        <p:spPr>
          <a:xfrm>
            <a:off x="225945" y="5251044"/>
            <a:ext cx="6859904" cy="857250"/>
          </a:xfrm>
          <a:prstGeom prst="rect">
            <a:avLst/>
          </a:prstGeom>
        </p:spPr>
      </p:pic>
      <p:sp>
        <p:nvSpPr>
          <p:cNvPr id="2" name="TextBox 1"/>
          <p:cNvSpPr txBox="1"/>
          <p:nvPr/>
        </p:nvSpPr>
        <p:spPr>
          <a:xfrm>
            <a:off x="7354847" y="778773"/>
            <a:ext cx="1371600" cy="535531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Note</a:t>
            </a:r>
            <a:r>
              <a:rPr lang="en-US" dirty="0"/>
              <a:t>: maximum key is 64 bit</a:t>
            </a:r>
          </a:p>
          <a:p>
            <a:r>
              <a:rPr lang="en-US" dirty="0"/>
              <a:t>But </a:t>
            </a:r>
            <a:r>
              <a:rPr lang="en-US" b="1" dirty="0"/>
              <a:t>you can make it shorter </a:t>
            </a:r>
            <a:r>
              <a:rPr lang="en-US" dirty="0"/>
              <a:t>and you can use </a:t>
            </a:r>
          </a:p>
          <a:p>
            <a:r>
              <a:rPr lang="en-US" b="1" dirty="0" err="1"/>
              <a:t>Kp</a:t>
            </a:r>
            <a:r>
              <a:rPr lang="en-US" dirty="0"/>
              <a:t> </a:t>
            </a:r>
            <a:r>
              <a:rPr lang="en-US" b="1" dirty="0"/>
              <a:t>permutation key </a:t>
            </a:r>
            <a:r>
              <a:rPr lang="en-US" dirty="0"/>
              <a:t>to make it shorter than original key ,</a:t>
            </a:r>
          </a:p>
          <a:p>
            <a:r>
              <a:rPr lang="en-US" dirty="0"/>
              <a:t>And the round of key generation can be any number not only 16 </a:t>
            </a:r>
          </a:p>
        </p:txBody>
      </p:sp>
    </p:spTree>
    <p:extLst>
      <p:ext uri="{BB962C8B-B14F-4D97-AF65-F5344CB8AC3E}">
        <p14:creationId xmlns:p14="http://schemas.microsoft.com/office/powerpoint/2010/main" val="4241886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31</a:t>
            </a:fld>
            <a:endParaRPr lang="en-US"/>
          </a:p>
        </p:txBody>
      </p:sp>
      <p:pic>
        <p:nvPicPr>
          <p:cNvPr id="6" name="Picture 5"/>
          <p:cNvPicPr>
            <a:picLocks noChangeAspect="1"/>
          </p:cNvPicPr>
          <p:nvPr/>
        </p:nvPicPr>
        <p:blipFill>
          <a:blip r:embed="rId2"/>
          <a:stretch>
            <a:fillRect/>
          </a:stretch>
        </p:blipFill>
        <p:spPr>
          <a:xfrm>
            <a:off x="685800" y="1371600"/>
            <a:ext cx="5074127" cy="2743200"/>
          </a:xfrm>
          <a:prstGeom prst="rect">
            <a:avLst/>
          </a:prstGeom>
        </p:spPr>
      </p:pic>
      <p:sp>
        <p:nvSpPr>
          <p:cNvPr id="7" name="TextBox 6"/>
          <p:cNvSpPr txBox="1"/>
          <p:nvPr/>
        </p:nvSpPr>
        <p:spPr>
          <a:xfrm>
            <a:off x="223552" y="228600"/>
            <a:ext cx="7660816" cy="830997"/>
          </a:xfrm>
          <a:prstGeom prst="rect">
            <a:avLst/>
          </a:prstGeom>
          <a:noFill/>
        </p:spPr>
        <p:txBody>
          <a:bodyPr wrap="square" rtlCol="0">
            <a:spAutoFit/>
          </a:bodyPr>
          <a:lstStyle/>
          <a:p>
            <a:r>
              <a:rPr lang="en-US" sz="2400" b="1" dirty="0"/>
              <a:t>Steps for creation encryption keys in DES block cipher algorithm</a:t>
            </a:r>
          </a:p>
        </p:txBody>
      </p:sp>
      <p:sp>
        <p:nvSpPr>
          <p:cNvPr id="8" name="TextBox 7"/>
          <p:cNvSpPr txBox="1"/>
          <p:nvPr/>
        </p:nvSpPr>
        <p:spPr>
          <a:xfrm>
            <a:off x="331761" y="4496911"/>
            <a:ext cx="5448095" cy="147732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PC</a:t>
            </a:r>
            <a:r>
              <a:rPr lang="en-US" dirty="0"/>
              <a:t>: Permutation Choice</a:t>
            </a:r>
          </a:p>
          <a:p>
            <a:r>
              <a:rPr lang="en-US" b="1" dirty="0" err="1"/>
              <a:t>keyP</a:t>
            </a:r>
            <a:r>
              <a:rPr lang="en-US" dirty="0"/>
              <a:t>: key Permutation</a:t>
            </a:r>
          </a:p>
          <a:p>
            <a:r>
              <a:rPr lang="en-US" b="1" dirty="0"/>
              <a:t>L</a:t>
            </a:r>
            <a:r>
              <a:rPr lang="en-US" dirty="0"/>
              <a:t>:LEFT block , </a:t>
            </a:r>
            <a:r>
              <a:rPr lang="en-US" b="1" dirty="0"/>
              <a:t>R</a:t>
            </a:r>
            <a:r>
              <a:rPr lang="en-US" dirty="0"/>
              <a:t>:Right Block</a:t>
            </a:r>
          </a:p>
          <a:p>
            <a:r>
              <a:rPr lang="en-US" b="1" dirty="0"/>
              <a:t>Key[</a:t>
            </a:r>
            <a:r>
              <a:rPr lang="en-US" b="1" dirty="0" err="1"/>
              <a:t>i</a:t>
            </a:r>
            <a:r>
              <a:rPr lang="en-US" b="1" dirty="0"/>
              <a:t>]: </a:t>
            </a:r>
            <a:r>
              <a:rPr lang="en-US" dirty="0"/>
              <a:t>n key generation  based on Permutation Choice-2</a:t>
            </a:r>
          </a:p>
          <a:p>
            <a:r>
              <a:rPr lang="en-US" dirty="0"/>
              <a:t>Every key created from round of shifting  </a:t>
            </a:r>
          </a:p>
        </p:txBody>
      </p:sp>
    </p:spTree>
    <p:extLst>
      <p:ext uri="{BB962C8B-B14F-4D97-AF65-F5344CB8AC3E}">
        <p14:creationId xmlns:p14="http://schemas.microsoft.com/office/powerpoint/2010/main" val="2618824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32</a:t>
            </a:fld>
            <a:endParaRPr lang="en-US"/>
          </a:p>
        </p:txBody>
      </p:sp>
      <p:pic>
        <p:nvPicPr>
          <p:cNvPr id="6" name="Picture 5"/>
          <p:cNvPicPr>
            <a:picLocks noChangeAspect="1"/>
          </p:cNvPicPr>
          <p:nvPr/>
        </p:nvPicPr>
        <p:blipFill>
          <a:blip r:embed="rId2"/>
          <a:stretch>
            <a:fillRect/>
          </a:stretch>
        </p:blipFill>
        <p:spPr>
          <a:xfrm>
            <a:off x="990600" y="685800"/>
            <a:ext cx="6440197" cy="1219200"/>
          </a:xfrm>
          <a:prstGeom prst="rect">
            <a:avLst/>
          </a:prstGeom>
        </p:spPr>
      </p:pic>
    </p:spTree>
    <p:extLst>
      <p:ext uri="{BB962C8B-B14F-4D97-AF65-F5344CB8AC3E}">
        <p14:creationId xmlns:p14="http://schemas.microsoft.com/office/powerpoint/2010/main" val="4162183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3.pdf"/>
          <p:cNvPicPr>
            <a:picLocks noChangeAspect="1"/>
          </p:cNvPicPr>
          <p:nvPr/>
        </p:nvPicPr>
        <p:blipFill>
          <a:blip r:embed="rId3"/>
          <a:stretch>
            <a:fillRect/>
          </a:stretch>
        </p:blipFill>
        <p:spPr>
          <a:xfrm>
            <a:off x="642910" y="-2102848"/>
            <a:ext cx="7771429" cy="10057144"/>
          </a:xfrm>
          <a:prstGeom prst="rect">
            <a:avLst/>
          </a:prstGeom>
          <a:noFill/>
          <a:ln>
            <a:noFill/>
          </a:ln>
        </p:spPr>
      </p:pic>
      <p:sp>
        <p:nvSpPr>
          <p:cNvPr id="3" name="Slide Number Placeholder 2">
            <a:extLst>
              <a:ext uri="{FF2B5EF4-FFF2-40B4-BE49-F238E27FC236}">
                <a16:creationId xmlns:a16="http://schemas.microsoft.com/office/drawing/2014/main" xmlns="" id="{BB6BA283-03D7-4C9B-A911-2EF9D36768B3}"/>
              </a:ext>
            </a:extLst>
          </p:cNvPr>
          <p:cNvSpPr>
            <a:spLocks noGrp="1"/>
          </p:cNvSpPr>
          <p:nvPr>
            <p:ph type="sldNum" sz="quarter" idx="12"/>
          </p:nvPr>
        </p:nvSpPr>
        <p:spPr/>
        <p:txBody>
          <a:bodyPr/>
          <a:lstStyle/>
          <a:p>
            <a:pPr>
              <a:defRPr/>
            </a:pPr>
            <a:fld id="{B7F95E63-B2FC-6340-819F-09B1386E07DA}" type="slidenum">
              <a:rPr lang="en-US" smtClean="0"/>
              <a:pPr>
                <a:defRPr/>
              </a:pPr>
              <a:t>33</a:t>
            </a:fld>
            <a:endParaRPr lang="en-US" dirty="0"/>
          </a:p>
        </p:txBody>
      </p:sp>
    </p:spTree>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62753"/>
            <a:ext cx="9144000" cy="1283167"/>
          </a:xfrm>
        </p:spPr>
        <p:txBody>
          <a:bodyPr/>
          <a:lstStyle/>
          <a:p>
            <a:r>
              <a:rPr lang="en-US" dirty="0"/>
              <a:t>Advanced encryption standard (AES)</a:t>
            </a:r>
          </a:p>
        </p:txBody>
      </p:sp>
      <p:sp>
        <p:nvSpPr>
          <p:cNvPr id="7" name="Content Placeholder 6"/>
          <p:cNvSpPr>
            <a:spLocks noGrp="1"/>
          </p:cNvSpPr>
          <p:nvPr>
            <p:ph sz="quarter" idx="1"/>
          </p:nvPr>
        </p:nvSpPr>
        <p:spPr/>
        <p:txBody>
          <a:bodyPr>
            <a:normAutofit lnSpcReduction="10000"/>
          </a:bodyPr>
          <a:lstStyle/>
          <a:p>
            <a:pPr>
              <a:buClr>
                <a:schemeClr val="tx2">
                  <a:lumMod val="10000"/>
                </a:schemeClr>
              </a:buClr>
            </a:pPr>
            <a:r>
              <a:rPr lang="en-US" dirty="0">
                <a:solidFill>
                  <a:schemeClr val="tx2">
                    <a:lumMod val="10000"/>
                  </a:schemeClr>
                </a:solidFill>
              </a:rPr>
              <a:t>In 1997 NIST issued a call for proposals for a new AES:</a:t>
            </a:r>
          </a:p>
          <a:p>
            <a:pPr lvl="1">
              <a:buClr>
                <a:schemeClr val="bg1"/>
              </a:buClr>
            </a:pPr>
            <a:r>
              <a:rPr lang="en-US" dirty="0">
                <a:solidFill>
                  <a:schemeClr val="tx2">
                    <a:lumMod val="10000"/>
                  </a:schemeClr>
                </a:solidFill>
              </a:rPr>
              <a:t>Should have a security strength equal to or better than 3DES and significantly improved efficiency</a:t>
            </a:r>
          </a:p>
          <a:p>
            <a:pPr lvl="1">
              <a:buClr>
                <a:schemeClr val="bg1"/>
              </a:buClr>
            </a:pPr>
            <a:r>
              <a:rPr lang="en-US" dirty="0">
                <a:solidFill>
                  <a:schemeClr val="tx2">
                    <a:lumMod val="10000"/>
                  </a:schemeClr>
                </a:solidFill>
              </a:rPr>
              <a:t>Must be a symmetric block cipher with a block length of 128 bits and support for key lengths of 128, 192, and 256 bits</a:t>
            </a:r>
          </a:p>
          <a:p>
            <a:pPr lvl="1">
              <a:buClr>
                <a:schemeClr val="bg1"/>
              </a:buClr>
            </a:pPr>
            <a:r>
              <a:rPr lang="en-US" dirty="0">
                <a:solidFill>
                  <a:schemeClr val="tx2">
                    <a:lumMod val="10000"/>
                  </a:schemeClr>
                </a:solidFill>
              </a:rPr>
              <a:t>Evaluation criteria included security, computational efficiency, memory requirements, hardware and software suitability, and flexibility</a:t>
            </a:r>
          </a:p>
          <a:p>
            <a:r>
              <a:rPr lang="en-US" dirty="0">
                <a:solidFill>
                  <a:schemeClr val="tx2">
                    <a:lumMod val="10000"/>
                  </a:schemeClr>
                </a:solidFill>
              </a:rPr>
              <a:t>NIST selected Rijndael as the proposed AES algorithm</a:t>
            </a:r>
          </a:p>
          <a:p>
            <a:pPr lvl="1">
              <a:buClr>
                <a:schemeClr val="bg1"/>
              </a:buClr>
            </a:pPr>
            <a:r>
              <a:rPr lang="en-US" dirty="0">
                <a:solidFill>
                  <a:schemeClr val="tx2">
                    <a:lumMod val="10000"/>
                  </a:schemeClr>
                </a:solidFill>
              </a:rPr>
              <a:t>FIPS PUB 197</a:t>
            </a:r>
          </a:p>
          <a:p>
            <a:pPr lvl="1">
              <a:buClr>
                <a:schemeClr val="bg1"/>
              </a:buClr>
            </a:pPr>
            <a:r>
              <a:rPr lang="en-US" dirty="0">
                <a:solidFill>
                  <a:schemeClr val="tx2">
                    <a:lumMod val="10000"/>
                  </a:schemeClr>
                </a:solidFill>
              </a:rPr>
              <a:t>Developers were two cryptographers from Belgium: Dr. Joan Daemen and Dr. Vincent Rijmen</a:t>
            </a:r>
          </a:p>
        </p:txBody>
      </p:sp>
      <p:sp>
        <p:nvSpPr>
          <p:cNvPr id="3" name="Slide Number Placeholder 2">
            <a:extLst>
              <a:ext uri="{FF2B5EF4-FFF2-40B4-BE49-F238E27FC236}">
                <a16:creationId xmlns:a16="http://schemas.microsoft.com/office/drawing/2014/main" xmlns="" id="{DA7E5DCB-E52D-45CD-BB7E-B757CB085E14}"/>
              </a:ext>
            </a:extLst>
          </p:cNvPr>
          <p:cNvSpPr>
            <a:spLocks noGrp="1"/>
          </p:cNvSpPr>
          <p:nvPr>
            <p:ph type="sldNum" sz="quarter" idx="12"/>
          </p:nvPr>
        </p:nvSpPr>
        <p:spPr/>
        <p:txBody>
          <a:bodyPr/>
          <a:lstStyle/>
          <a:p>
            <a:pPr>
              <a:defRPr/>
            </a:pPr>
            <a:fld id="{9C2FB95B-9CE7-A047-A167-44F68D48CF28}" type="slidenum">
              <a:rPr lang="en-US" smtClean="0"/>
              <a:pPr>
                <a:defRPr/>
              </a:pPr>
              <a:t>34</a:t>
            </a:fld>
            <a:endParaRPr lang="en-US" dirty="0"/>
          </a:p>
        </p:txBody>
      </p:sp>
    </p:spTree>
    <p:extLst>
      <p:ext uri="{BB962C8B-B14F-4D97-AF65-F5344CB8AC3E}">
        <p14:creationId xmlns:p14="http://schemas.microsoft.com/office/powerpoint/2010/main" val="3026753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a:blip r:embed="rId3"/>
          <a:stretch>
            <a:fillRect/>
          </a:stretch>
        </p:blipFill>
        <p:spPr>
          <a:xfrm>
            <a:off x="766883" y="158454"/>
            <a:ext cx="7458052" cy="6280446"/>
          </a:xfrm>
          <a:prstGeom prst="rect">
            <a:avLst/>
          </a:prstGeom>
          <a:noFill/>
          <a:ln>
            <a:noFill/>
          </a:ln>
        </p:spPr>
      </p:pic>
      <p:sp>
        <p:nvSpPr>
          <p:cNvPr id="3" name="Slide Number Placeholder 2">
            <a:extLst>
              <a:ext uri="{FF2B5EF4-FFF2-40B4-BE49-F238E27FC236}">
                <a16:creationId xmlns:a16="http://schemas.microsoft.com/office/drawing/2014/main" xmlns="" id="{33B00261-3F0B-4F1B-BD4B-233642CE06FD}"/>
              </a:ext>
            </a:extLst>
          </p:cNvPr>
          <p:cNvSpPr>
            <a:spLocks noGrp="1"/>
          </p:cNvSpPr>
          <p:nvPr>
            <p:ph type="sldNum" sz="quarter" idx="12"/>
          </p:nvPr>
        </p:nvSpPr>
        <p:spPr/>
        <p:txBody>
          <a:bodyPr/>
          <a:lstStyle/>
          <a:p>
            <a:pPr>
              <a:defRPr/>
            </a:pPr>
            <a:fld id="{B7F95E63-B2FC-6340-819F-09B1386E07DA}" type="slidenum">
              <a:rPr lang="en-US" smtClean="0"/>
              <a:pPr>
                <a:defRPr/>
              </a:pPr>
              <a:t>35</a:t>
            </a:fld>
            <a:endParaRPr lang="en-US" dirty="0"/>
          </a:p>
        </p:txBody>
      </p:sp>
    </p:spTree>
    <p:extLst>
      <p:ext uri="{BB962C8B-B14F-4D97-AF65-F5344CB8AC3E}">
        <p14:creationId xmlns:p14="http://schemas.microsoft.com/office/powerpoint/2010/main" val="3242167438"/>
      </p:ext>
    </p:extLst>
  </p:cSld>
  <p:clrMapOvr>
    <a:masterClrMapping/>
  </p:clrMapOvr>
  <p:transition spd="med">
    <p:pull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a:blip r:embed="rId3"/>
          <a:stretch>
            <a:fillRect/>
          </a:stretch>
        </p:blipFill>
        <p:spPr>
          <a:xfrm>
            <a:off x="683568" y="510952"/>
            <a:ext cx="7326322" cy="5661248"/>
          </a:xfrm>
          <a:prstGeom prst="rect">
            <a:avLst/>
          </a:prstGeom>
          <a:noFill/>
          <a:ln>
            <a:noFill/>
          </a:ln>
        </p:spPr>
      </p:pic>
      <p:sp>
        <p:nvSpPr>
          <p:cNvPr id="4" name="Slide Number Placeholder 3">
            <a:extLst>
              <a:ext uri="{FF2B5EF4-FFF2-40B4-BE49-F238E27FC236}">
                <a16:creationId xmlns:a16="http://schemas.microsoft.com/office/drawing/2014/main" xmlns="" id="{3DAB9DF0-BC5F-4C41-8086-58A75D1F9B4C}"/>
              </a:ext>
            </a:extLst>
          </p:cNvPr>
          <p:cNvSpPr>
            <a:spLocks noGrp="1"/>
          </p:cNvSpPr>
          <p:nvPr>
            <p:ph type="sldNum" sz="quarter" idx="12"/>
          </p:nvPr>
        </p:nvSpPr>
        <p:spPr/>
        <p:txBody>
          <a:bodyPr/>
          <a:lstStyle/>
          <a:p>
            <a:pPr>
              <a:defRPr/>
            </a:pPr>
            <a:fld id="{B7F95E63-B2FC-6340-819F-09B1386E07DA}" type="slidenum">
              <a:rPr lang="en-US" smtClean="0"/>
              <a:pPr>
                <a:defRPr/>
              </a:pPr>
              <a:t>36</a:t>
            </a:fld>
            <a:endParaRPr lang="en-US" dirty="0"/>
          </a:p>
        </p:txBody>
      </p:sp>
    </p:spTree>
    <p:extLst>
      <p:ext uri="{BB962C8B-B14F-4D97-AF65-F5344CB8AC3E}">
        <p14:creationId xmlns:p14="http://schemas.microsoft.com/office/powerpoint/2010/main" val="3190305286"/>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37</a:t>
            </a:fld>
            <a:endParaRPr lang="en-US"/>
          </a:p>
        </p:txBody>
      </p:sp>
      <p:pic>
        <p:nvPicPr>
          <p:cNvPr id="6" name="Picture 5"/>
          <p:cNvPicPr>
            <a:picLocks noChangeAspect="1"/>
          </p:cNvPicPr>
          <p:nvPr/>
        </p:nvPicPr>
        <p:blipFill>
          <a:blip r:embed="rId2"/>
          <a:stretch>
            <a:fillRect/>
          </a:stretch>
        </p:blipFill>
        <p:spPr>
          <a:xfrm>
            <a:off x="847458" y="609600"/>
            <a:ext cx="7449084" cy="1524000"/>
          </a:xfrm>
          <a:prstGeom prst="rect">
            <a:avLst/>
          </a:prstGeom>
        </p:spPr>
      </p:pic>
      <p:pic>
        <p:nvPicPr>
          <p:cNvPr id="7" name="Picture 6"/>
          <p:cNvPicPr>
            <a:picLocks noChangeAspect="1"/>
          </p:cNvPicPr>
          <p:nvPr/>
        </p:nvPicPr>
        <p:blipFill>
          <a:blip r:embed="rId3"/>
          <a:stretch>
            <a:fillRect/>
          </a:stretch>
        </p:blipFill>
        <p:spPr>
          <a:xfrm>
            <a:off x="246449" y="2843259"/>
            <a:ext cx="7181850" cy="3324225"/>
          </a:xfrm>
          <a:prstGeom prst="rect">
            <a:avLst/>
          </a:prstGeom>
        </p:spPr>
      </p:pic>
      <p:sp>
        <p:nvSpPr>
          <p:cNvPr id="8" name="TextBox 7"/>
          <p:cNvSpPr txBox="1"/>
          <p:nvPr/>
        </p:nvSpPr>
        <p:spPr>
          <a:xfrm>
            <a:off x="228600" y="2496424"/>
            <a:ext cx="5262851" cy="369332"/>
          </a:xfrm>
          <a:prstGeom prst="rect">
            <a:avLst/>
          </a:prstGeom>
          <a:noFill/>
        </p:spPr>
        <p:txBody>
          <a:bodyPr wrap="none" rtlCol="0">
            <a:spAutoFit/>
          </a:bodyPr>
          <a:lstStyle/>
          <a:p>
            <a:r>
              <a:rPr lang="en-US" b="1" dirty="0">
                <a:solidFill>
                  <a:srgbClr val="FF0000"/>
                </a:solidFill>
              </a:rPr>
              <a:t>Step1</a:t>
            </a:r>
            <a:r>
              <a:rPr lang="en-US" b="1" dirty="0"/>
              <a:t>: convert message from block to state as follow </a:t>
            </a:r>
          </a:p>
        </p:txBody>
      </p:sp>
      <p:sp>
        <p:nvSpPr>
          <p:cNvPr id="9" name="TextBox 8"/>
          <p:cNvSpPr txBox="1"/>
          <p:nvPr/>
        </p:nvSpPr>
        <p:spPr>
          <a:xfrm>
            <a:off x="4572000" y="2861065"/>
            <a:ext cx="4410342"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1600" dirty="0"/>
              <a:t>We encrypt message as block , may be the message is </a:t>
            </a:r>
            <a:r>
              <a:rPr lang="en-US" sz="1600" b="1" dirty="0"/>
              <a:t>text</a:t>
            </a:r>
            <a:r>
              <a:rPr lang="en-US" sz="1600" dirty="0"/>
              <a:t> or  as </a:t>
            </a:r>
            <a:r>
              <a:rPr lang="en-US" sz="1600" b="1" dirty="0"/>
              <a:t>hexadecimal</a:t>
            </a:r>
            <a:r>
              <a:rPr lang="en-US" sz="1600" dirty="0"/>
              <a:t> or </a:t>
            </a:r>
            <a:r>
              <a:rPr lang="en-US" sz="1600" b="1" dirty="0"/>
              <a:t>binary</a:t>
            </a:r>
            <a:r>
              <a:rPr lang="en-US" sz="1600" dirty="0"/>
              <a:t> but usually it is </a:t>
            </a:r>
            <a:r>
              <a:rPr lang="en-US" sz="1600" b="1" dirty="0"/>
              <a:t>hexadecimal  suppose it as follow , note: </a:t>
            </a:r>
            <a:r>
              <a:rPr lang="en-US" sz="1600" b="1" dirty="0">
                <a:solidFill>
                  <a:srgbClr val="FF0000"/>
                </a:solidFill>
              </a:rPr>
              <a:t>here text message are not related with hexadecimal below </a:t>
            </a:r>
            <a:r>
              <a:rPr lang="en-US" sz="1600" b="1" dirty="0"/>
              <a:t>:</a:t>
            </a:r>
            <a:endParaRPr lang="en-US" sz="1600" dirty="0"/>
          </a:p>
        </p:txBody>
      </p:sp>
      <p:sp>
        <p:nvSpPr>
          <p:cNvPr id="10" name="TextBox 9"/>
          <p:cNvSpPr txBox="1"/>
          <p:nvPr/>
        </p:nvSpPr>
        <p:spPr>
          <a:xfrm>
            <a:off x="5867400" y="5240630"/>
            <a:ext cx="2429142"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We order every 4 hex numbers from row block in one column state  to build our state from block structure </a:t>
            </a:r>
          </a:p>
        </p:txBody>
      </p:sp>
    </p:spTree>
    <p:extLst>
      <p:ext uri="{BB962C8B-B14F-4D97-AF65-F5344CB8AC3E}">
        <p14:creationId xmlns:p14="http://schemas.microsoft.com/office/powerpoint/2010/main" val="2853643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04" y="490549"/>
            <a:ext cx="8229600" cy="1096962"/>
          </a:xfrm>
        </p:spPr>
        <p:txBody>
          <a:bodyPr>
            <a:noAutofit/>
          </a:bodyPr>
          <a:lstStyle/>
          <a:p>
            <a:r>
              <a:rPr lang="en-US" sz="2400" b="1" dirty="0">
                <a:solidFill>
                  <a:srgbClr val="FF0000"/>
                </a:solidFill>
              </a:rPr>
              <a:t>Step2</a:t>
            </a:r>
            <a:r>
              <a:rPr lang="en-US" sz="2400" b="1" dirty="0"/>
              <a:t>: add round key </a:t>
            </a:r>
            <a:r>
              <a:rPr lang="en-US" sz="1600" dirty="0"/>
              <a:t/>
            </a:r>
            <a:br>
              <a:rPr lang="en-US" sz="1600" dirty="0"/>
            </a:br>
            <a:r>
              <a:rPr lang="en-US" sz="1600" dirty="0"/>
              <a:t>in this stage we will get the </a:t>
            </a:r>
            <a:r>
              <a:rPr lang="en-US" sz="1600" b="1" dirty="0"/>
              <a:t>key</a:t>
            </a:r>
            <a:r>
              <a:rPr lang="en-US" sz="1600" dirty="0"/>
              <a:t> use it in encryption then we will make </a:t>
            </a:r>
            <a:r>
              <a:rPr lang="en-US" sz="1600" b="1" dirty="0" err="1"/>
              <a:t>xor</a:t>
            </a:r>
            <a:r>
              <a:rPr lang="en-US" sz="1600" dirty="0"/>
              <a:t> with our </a:t>
            </a:r>
            <a:r>
              <a:rPr lang="en-US" sz="1600" b="1" dirty="0"/>
              <a:t>state</a:t>
            </a:r>
            <a:r>
              <a:rPr lang="en-US" sz="1600" dirty="0"/>
              <a:t> matrix, </a:t>
            </a:r>
            <a:r>
              <a:rPr lang="en-US" sz="1600" b="1" u="sng" dirty="0">
                <a:solidFill>
                  <a:srgbClr val="FF0000"/>
                </a:solidFill>
              </a:rPr>
              <a:t>note</a:t>
            </a:r>
            <a:r>
              <a:rPr lang="en-US" sz="1600" dirty="0"/>
              <a:t> : the key will be in </a:t>
            </a:r>
            <a:r>
              <a:rPr lang="en-US" sz="1600" b="1" dirty="0"/>
              <a:t>the same state size</a:t>
            </a:r>
            <a:r>
              <a:rPr lang="en-US" sz="1600" dirty="0"/>
              <a:t> and we will </a:t>
            </a:r>
            <a:r>
              <a:rPr lang="en-US" sz="1600" b="1" dirty="0"/>
              <a:t>convert all to binary </a:t>
            </a:r>
            <a:r>
              <a:rPr lang="en-US" sz="1600" dirty="0"/>
              <a:t>to make </a:t>
            </a:r>
            <a:r>
              <a:rPr lang="en-US" sz="1600" b="1" dirty="0" err="1"/>
              <a:t>xor</a:t>
            </a:r>
            <a:r>
              <a:rPr lang="en-US" sz="1600" dirty="0"/>
              <a:t> operation after that we co</a:t>
            </a:r>
            <a:r>
              <a:rPr lang="en-US" sz="1600" b="1" dirty="0"/>
              <a:t>nvert it again to hexadecimal </a:t>
            </a:r>
            <a:r>
              <a:rPr lang="en-US" sz="1600" dirty="0"/>
              <a:t>to build </a:t>
            </a:r>
            <a:r>
              <a:rPr lang="en-US" sz="1600" b="1" dirty="0"/>
              <a:t>new state with new hex number</a:t>
            </a:r>
          </a:p>
        </p:txBody>
      </p:sp>
      <p:sp>
        <p:nvSpPr>
          <p:cNvPr id="5" name="Slide Number Placeholder 4"/>
          <p:cNvSpPr>
            <a:spLocks noGrp="1"/>
          </p:cNvSpPr>
          <p:nvPr>
            <p:ph type="sldNum" sz="quarter" idx="12"/>
          </p:nvPr>
        </p:nvSpPr>
        <p:spPr/>
        <p:txBody>
          <a:bodyPr/>
          <a:lstStyle/>
          <a:p>
            <a:fld id="{16718CDE-DFAF-4FC7-90B4-8009573D0FF9}" type="slidenum">
              <a:rPr lang="en-US" smtClean="0"/>
              <a:t>38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752600"/>
            <a:ext cx="6934200" cy="4445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768" y="2451100"/>
            <a:ext cx="2818463" cy="2667000"/>
          </a:xfrm>
          <a:prstGeom prst="rect">
            <a:avLst/>
          </a:prstGeom>
        </p:spPr>
      </p:pic>
    </p:spTree>
    <p:extLst>
      <p:ext uri="{BB962C8B-B14F-4D97-AF65-F5344CB8AC3E}">
        <p14:creationId xmlns:p14="http://schemas.microsoft.com/office/powerpoint/2010/main" val="890366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39</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60926"/>
            <a:ext cx="7881425" cy="5917246"/>
          </a:xfrm>
          <a:prstGeom prst="rect">
            <a:avLst/>
          </a:prstGeom>
        </p:spPr>
      </p:pic>
    </p:spTree>
    <p:extLst>
      <p:ext uri="{BB962C8B-B14F-4D97-AF65-F5344CB8AC3E}">
        <p14:creationId xmlns:p14="http://schemas.microsoft.com/office/powerpoint/2010/main" val="3994329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64" y="0"/>
            <a:ext cx="9144064" cy="3429024"/>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395536" y="4786322"/>
            <a:ext cx="8748464" cy="1542585"/>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0" y="3571876"/>
            <a:ext cx="9144000" cy="836785"/>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xmlns="" id="{929C6B39-9C3C-44B1-9C11-CADFEA6FD9D6}"/>
              </a:ext>
            </a:extLst>
          </p:cNvPr>
          <p:cNvSpPr>
            <a:spLocks noGrp="1"/>
          </p:cNvSpPr>
          <p:nvPr>
            <p:ph type="sldNum" sz="quarter" idx="12"/>
          </p:nvPr>
        </p:nvSpPr>
        <p:spPr/>
        <p:txBody>
          <a:bodyPr/>
          <a:lstStyle/>
          <a:p>
            <a:pPr>
              <a:defRPr/>
            </a:pPr>
            <a:fld id="{B7F95E63-B2FC-6340-819F-09B1386E07DA}" type="slidenum">
              <a:rPr lang="en-US" smtClean="0"/>
              <a:pPr>
                <a:defRPr/>
              </a:pPr>
              <a:t>4</a:t>
            </a:fld>
            <a:endParaRPr lang="en-US" dirty="0"/>
          </a:p>
        </p:txBody>
      </p:sp>
    </p:spTree>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40</a:t>
            </a:fld>
            <a:endParaRPr lang="en-US"/>
          </a:p>
        </p:txBody>
      </p:sp>
      <p:pic>
        <p:nvPicPr>
          <p:cNvPr id="6" name="Picture 5"/>
          <p:cNvPicPr>
            <a:picLocks noChangeAspect="1"/>
          </p:cNvPicPr>
          <p:nvPr/>
        </p:nvPicPr>
        <p:blipFill>
          <a:blip r:embed="rId2"/>
          <a:stretch>
            <a:fillRect/>
          </a:stretch>
        </p:blipFill>
        <p:spPr>
          <a:xfrm>
            <a:off x="76200" y="228600"/>
            <a:ext cx="7181850" cy="3324225"/>
          </a:xfrm>
          <a:prstGeom prst="rect">
            <a:avLst/>
          </a:prstGeom>
        </p:spPr>
      </p:pic>
      <p:sp>
        <p:nvSpPr>
          <p:cNvPr id="7" name="TextBox 6"/>
          <p:cNvSpPr txBox="1"/>
          <p:nvPr/>
        </p:nvSpPr>
        <p:spPr>
          <a:xfrm>
            <a:off x="533400" y="4419600"/>
            <a:ext cx="6324600" cy="1200329"/>
          </a:xfrm>
          <a:prstGeom prst="rect">
            <a:avLst/>
          </a:prstGeom>
          <a:noFill/>
        </p:spPr>
        <p:txBody>
          <a:bodyPr wrap="square" rtlCol="0">
            <a:spAutoFit/>
          </a:bodyPr>
          <a:lstStyle/>
          <a:p>
            <a:r>
              <a:rPr lang="en-US" dirty="0"/>
              <a:t>For example we convert </a:t>
            </a:r>
            <a:r>
              <a:rPr lang="en-US" b="1" dirty="0"/>
              <a:t>00</a:t>
            </a:r>
            <a:r>
              <a:rPr lang="en-US" dirty="0"/>
              <a:t> in hexadecimal state matrix to binary to become </a:t>
            </a:r>
            <a:r>
              <a:rPr lang="en-US" b="1" dirty="0"/>
              <a:t>0000 0000 binary </a:t>
            </a:r>
            <a:r>
              <a:rPr lang="en-US" dirty="0"/>
              <a:t>then we make </a:t>
            </a:r>
            <a:r>
              <a:rPr lang="en-US" b="1" dirty="0" err="1"/>
              <a:t>Xor</a:t>
            </a:r>
            <a:r>
              <a:rPr lang="en-US" dirty="0"/>
              <a:t> with first hex key after convert it to binary digit then we do it the same with </a:t>
            </a:r>
            <a:r>
              <a:rPr lang="en-US" b="1" dirty="0"/>
              <a:t>12</a:t>
            </a:r>
            <a:r>
              <a:rPr lang="en-US" dirty="0"/>
              <a:t>  and so on </a:t>
            </a:r>
          </a:p>
        </p:txBody>
      </p:sp>
    </p:spTree>
    <p:extLst>
      <p:ext uri="{BB962C8B-B14F-4D97-AF65-F5344CB8AC3E}">
        <p14:creationId xmlns:p14="http://schemas.microsoft.com/office/powerpoint/2010/main" val="941738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Step 3 </a:t>
            </a:r>
            <a:r>
              <a:rPr lang="en-US" dirty="0"/>
              <a:t>:we use </a:t>
            </a:r>
            <a:r>
              <a:rPr lang="en-US" dirty="0" err="1"/>
              <a:t>subByte</a:t>
            </a:r>
            <a:r>
              <a:rPr lang="en-US" dirty="0"/>
              <a:t>(S-Box Table) , this is standard matrix table </a:t>
            </a:r>
          </a:p>
        </p:txBody>
      </p:sp>
      <p:sp>
        <p:nvSpPr>
          <p:cNvPr id="5" name="Slide Number Placeholder 4"/>
          <p:cNvSpPr>
            <a:spLocks noGrp="1"/>
          </p:cNvSpPr>
          <p:nvPr>
            <p:ph type="sldNum" sz="quarter" idx="12"/>
          </p:nvPr>
        </p:nvSpPr>
        <p:spPr/>
        <p:txBody>
          <a:bodyPr/>
          <a:lstStyle/>
          <a:p>
            <a:fld id="{16718CDE-DFAF-4FC7-90B4-8009573D0FF9}" type="slidenum">
              <a:rPr lang="en-US" smtClean="0"/>
              <a:t>41</a:t>
            </a:fld>
            <a:endParaRPr lang="en-US"/>
          </a:p>
        </p:txBody>
      </p:sp>
      <p:pic>
        <p:nvPicPr>
          <p:cNvPr id="6" name="Picture 5"/>
          <p:cNvPicPr>
            <a:picLocks noChangeAspect="1"/>
          </p:cNvPicPr>
          <p:nvPr/>
        </p:nvPicPr>
        <p:blipFill>
          <a:blip r:embed="rId2"/>
          <a:stretch>
            <a:fillRect/>
          </a:stretch>
        </p:blipFill>
        <p:spPr>
          <a:xfrm>
            <a:off x="838200" y="1366923"/>
            <a:ext cx="7848600" cy="3398264"/>
          </a:xfrm>
          <a:prstGeom prst="rect">
            <a:avLst/>
          </a:prstGeom>
        </p:spPr>
      </p:pic>
      <p:pic>
        <p:nvPicPr>
          <p:cNvPr id="7" name="Picture 6"/>
          <p:cNvPicPr>
            <a:picLocks noChangeAspect="1"/>
          </p:cNvPicPr>
          <p:nvPr/>
        </p:nvPicPr>
        <p:blipFill>
          <a:blip r:embed="rId3"/>
          <a:stretch>
            <a:fillRect/>
          </a:stretch>
        </p:blipFill>
        <p:spPr>
          <a:xfrm>
            <a:off x="152400" y="4641899"/>
            <a:ext cx="2105025" cy="1171575"/>
          </a:xfrm>
          <a:prstGeom prst="rect">
            <a:avLst/>
          </a:prstGeom>
        </p:spPr>
      </p:pic>
      <p:sp>
        <p:nvSpPr>
          <p:cNvPr id="8" name="TextBox 7"/>
          <p:cNvSpPr txBox="1"/>
          <p:nvPr/>
        </p:nvSpPr>
        <p:spPr>
          <a:xfrm>
            <a:off x="2375443" y="4752413"/>
            <a:ext cx="6222546" cy="1477328"/>
          </a:xfrm>
          <a:prstGeom prst="rect">
            <a:avLst/>
          </a:prstGeom>
          <a:noFill/>
        </p:spPr>
        <p:txBody>
          <a:bodyPr wrap="square" rtlCol="0">
            <a:spAutoFit/>
          </a:bodyPr>
          <a:lstStyle/>
          <a:p>
            <a:r>
              <a:rPr lang="en-US" dirty="0"/>
              <a:t>Suppose this state table </a:t>
            </a:r>
            <a:r>
              <a:rPr lang="en-US" b="1" dirty="0"/>
              <a:t>after </a:t>
            </a:r>
            <a:r>
              <a:rPr lang="en-US" b="1" dirty="0" err="1"/>
              <a:t>Xor</a:t>
            </a:r>
            <a:r>
              <a:rPr lang="en-US" b="1" dirty="0"/>
              <a:t> in step 2 </a:t>
            </a:r>
            <a:r>
              <a:rPr lang="en-US" u="sng" dirty="0"/>
              <a:t>sure it is different </a:t>
            </a:r>
            <a:r>
              <a:rPr lang="en-US" dirty="0"/>
              <a:t>but support this is state table because we don’t use key until now  then we convert 00 to 63 , 12 TO C9 and so on , </a:t>
            </a:r>
            <a:r>
              <a:rPr lang="en-US" b="1" dirty="0"/>
              <a:t>note:</a:t>
            </a:r>
            <a:r>
              <a:rPr lang="en-US" dirty="0"/>
              <a:t> in this step we don’t convert number to binary we will use it as hex directly  </a:t>
            </a:r>
          </a:p>
          <a:p>
            <a:endParaRPr lang="en-US" dirty="0"/>
          </a:p>
        </p:txBody>
      </p:sp>
    </p:spTree>
    <p:extLst>
      <p:ext uri="{BB962C8B-B14F-4D97-AF65-F5344CB8AC3E}">
        <p14:creationId xmlns:p14="http://schemas.microsoft.com/office/powerpoint/2010/main" val="1667861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To </a:t>
            </a:r>
            <a:r>
              <a:rPr lang="en-US" sz="2400" u="sng" dirty="0"/>
              <a:t>decrypt</a:t>
            </a:r>
            <a:r>
              <a:rPr lang="en-US" sz="2400" dirty="0"/>
              <a:t> the message we need inverse </a:t>
            </a:r>
            <a:r>
              <a:rPr lang="en-US" sz="2400" dirty="0" err="1"/>
              <a:t>subByte</a:t>
            </a:r>
            <a:r>
              <a:rPr lang="en-US" sz="2400" dirty="0"/>
              <a:t> Table , as shown below </a:t>
            </a:r>
          </a:p>
        </p:txBody>
      </p:sp>
      <p:sp>
        <p:nvSpPr>
          <p:cNvPr id="5" name="Slide Number Placeholder 4"/>
          <p:cNvSpPr>
            <a:spLocks noGrp="1"/>
          </p:cNvSpPr>
          <p:nvPr>
            <p:ph type="sldNum" sz="quarter" idx="12"/>
          </p:nvPr>
        </p:nvSpPr>
        <p:spPr/>
        <p:txBody>
          <a:bodyPr/>
          <a:lstStyle/>
          <a:p>
            <a:fld id="{16718CDE-DFAF-4FC7-90B4-8009573D0FF9}" type="slidenum">
              <a:rPr lang="en-US" smtClean="0"/>
              <a:t>42</a:t>
            </a:fld>
            <a:endParaRPr lang="en-US"/>
          </a:p>
        </p:txBody>
      </p:sp>
      <p:pic>
        <p:nvPicPr>
          <p:cNvPr id="6" name="Picture 5"/>
          <p:cNvPicPr>
            <a:picLocks noChangeAspect="1"/>
          </p:cNvPicPr>
          <p:nvPr/>
        </p:nvPicPr>
        <p:blipFill>
          <a:blip r:embed="rId2"/>
          <a:stretch>
            <a:fillRect/>
          </a:stretch>
        </p:blipFill>
        <p:spPr>
          <a:xfrm>
            <a:off x="1843314" y="1419672"/>
            <a:ext cx="7086600" cy="3593488"/>
          </a:xfrm>
          <a:prstGeom prst="rect">
            <a:avLst/>
          </a:prstGeom>
        </p:spPr>
      </p:pic>
      <p:pic>
        <p:nvPicPr>
          <p:cNvPr id="7" name="Picture 6"/>
          <p:cNvPicPr>
            <a:picLocks noChangeAspect="1"/>
          </p:cNvPicPr>
          <p:nvPr/>
        </p:nvPicPr>
        <p:blipFill>
          <a:blip r:embed="rId3"/>
          <a:stretch>
            <a:fillRect/>
          </a:stretch>
        </p:blipFill>
        <p:spPr>
          <a:xfrm>
            <a:off x="326470" y="4504823"/>
            <a:ext cx="4457700" cy="1675491"/>
          </a:xfrm>
          <a:prstGeom prst="rect">
            <a:avLst/>
          </a:prstGeom>
        </p:spPr>
      </p:pic>
    </p:spTree>
    <p:extLst>
      <p:ext uri="{BB962C8B-B14F-4D97-AF65-F5344CB8AC3E}">
        <p14:creationId xmlns:p14="http://schemas.microsoft.com/office/powerpoint/2010/main" val="1042256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43</a:t>
            </a:fld>
            <a:endParaRPr lang="en-US"/>
          </a:p>
        </p:txBody>
      </p:sp>
      <p:pic>
        <p:nvPicPr>
          <p:cNvPr id="6" name="Picture 5"/>
          <p:cNvPicPr>
            <a:picLocks noChangeAspect="1"/>
          </p:cNvPicPr>
          <p:nvPr/>
        </p:nvPicPr>
        <p:blipFill>
          <a:blip r:embed="rId2"/>
          <a:stretch>
            <a:fillRect/>
          </a:stretch>
        </p:blipFill>
        <p:spPr>
          <a:xfrm>
            <a:off x="1557678" y="263225"/>
            <a:ext cx="6824321" cy="2605363"/>
          </a:xfrm>
          <a:prstGeom prst="rect">
            <a:avLst/>
          </a:prstGeom>
        </p:spPr>
      </p:pic>
      <p:sp>
        <p:nvSpPr>
          <p:cNvPr id="7" name="TextBox 6"/>
          <p:cNvSpPr txBox="1"/>
          <p:nvPr/>
        </p:nvSpPr>
        <p:spPr>
          <a:xfrm>
            <a:off x="518160" y="228600"/>
            <a:ext cx="1064137" cy="461665"/>
          </a:xfrm>
          <a:prstGeom prst="rect">
            <a:avLst/>
          </a:prstGeom>
          <a:noFill/>
        </p:spPr>
        <p:txBody>
          <a:bodyPr wrap="none" rtlCol="0">
            <a:spAutoFit/>
          </a:bodyPr>
          <a:lstStyle/>
          <a:p>
            <a:r>
              <a:rPr lang="en-US" sz="2400" b="1" dirty="0">
                <a:solidFill>
                  <a:srgbClr val="FF0000"/>
                </a:solidFill>
              </a:rPr>
              <a:t>Step 4:</a:t>
            </a:r>
          </a:p>
        </p:txBody>
      </p:sp>
      <p:pic>
        <p:nvPicPr>
          <p:cNvPr id="8" name="Picture 7"/>
          <p:cNvPicPr>
            <a:picLocks noChangeAspect="1"/>
          </p:cNvPicPr>
          <p:nvPr/>
        </p:nvPicPr>
        <p:blipFill>
          <a:blip r:embed="rId3"/>
          <a:stretch>
            <a:fillRect/>
          </a:stretch>
        </p:blipFill>
        <p:spPr>
          <a:xfrm>
            <a:off x="596075" y="2677010"/>
            <a:ext cx="7863839" cy="3514725"/>
          </a:xfrm>
          <a:prstGeom prst="rect">
            <a:avLst/>
          </a:prstGeom>
        </p:spPr>
      </p:pic>
    </p:spTree>
    <p:extLst>
      <p:ext uri="{BB962C8B-B14F-4D97-AF65-F5344CB8AC3E}">
        <p14:creationId xmlns:p14="http://schemas.microsoft.com/office/powerpoint/2010/main" val="925295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44</a:t>
            </a:fld>
            <a:endParaRPr lang="en-US"/>
          </a:p>
        </p:txBody>
      </p:sp>
      <p:pic>
        <p:nvPicPr>
          <p:cNvPr id="6" name="Picture 5"/>
          <p:cNvPicPr>
            <a:picLocks noChangeAspect="1"/>
          </p:cNvPicPr>
          <p:nvPr/>
        </p:nvPicPr>
        <p:blipFill>
          <a:blip r:embed="rId2"/>
          <a:stretch>
            <a:fillRect/>
          </a:stretch>
        </p:blipFill>
        <p:spPr>
          <a:xfrm>
            <a:off x="152400" y="76200"/>
            <a:ext cx="7449031" cy="4210802"/>
          </a:xfrm>
          <a:prstGeom prst="rect">
            <a:avLst/>
          </a:prstGeom>
        </p:spPr>
      </p:pic>
      <p:sp>
        <p:nvSpPr>
          <p:cNvPr id="7" name="TextBox 6"/>
          <p:cNvSpPr txBox="1"/>
          <p:nvPr/>
        </p:nvSpPr>
        <p:spPr>
          <a:xfrm>
            <a:off x="685800" y="5486400"/>
            <a:ext cx="8153400" cy="646331"/>
          </a:xfrm>
          <a:prstGeom prst="rect">
            <a:avLst/>
          </a:prstGeom>
          <a:noFill/>
        </p:spPr>
        <p:txBody>
          <a:bodyPr wrap="square" rtlCol="0">
            <a:spAutoFit/>
          </a:bodyPr>
          <a:lstStyle/>
          <a:p>
            <a:r>
              <a:rPr lang="en-US" b="1" dirty="0"/>
              <a:t>This is an example for the first row and column in mix columns built actually we do the same for all rows and columns in real encryption </a:t>
            </a:r>
          </a:p>
        </p:txBody>
      </p:sp>
      <p:pic>
        <p:nvPicPr>
          <p:cNvPr id="8" name="Picture 7"/>
          <p:cNvPicPr>
            <a:picLocks noChangeAspect="1"/>
          </p:cNvPicPr>
          <p:nvPr/>
        </p:nvPicPr>
        <p:blipFill>
          <a:blip r:embed="rId3"/>
          <a:stretch>
            <a:fillRect/>
          </a:stretch>
        </p:blipFill>
        <p:spPr>
          <a:xfrm>
            <a:off x="304800" y="4286626"/>
            <a:ext cx="6372225" cy="1200150"/>
          </a:xfrm>
          <a:prstGeom prst="rect">
            <a:avLst/>
          </a:prstGeom>
        </p:spPr>
      </p:pic>
      <p:sp>
        <p:nvSpPr>
          <p:cNvPr id="9" name="TextBox 8"/>
          <p:cNvSpPr txBox="1"/>
          <p:nvPr/>
        </p:nvSpPr>
        <p:spPr>
          <a:xfrm>
            <a:off x="5473747" y="228600"/>
            <a:ext cx="2446182" cy="369332"/>
          </a:xfrm>
          <a:prstGeom prst="rect">
            <a:avLst/>
          </a:prstGeom>
          <a:noFill/>
        </p:spPr>
        <p:txBody>
          <a:bodyPr wrap="none" rtlCol="0">
            <a:spAutoFit/>
          </a:bodyPr>
          <a:lstStyle/>
          <a:p>
            <a:r>
              <a:rPr lang="en-US" b="1" dirty="0">
                <a:solidFill>
                  <a:srgbClr val="FF0000"/>
                </a:solidFill>
              </a:rPr>
              <a:t>This is general example </a:t>
            </a:r>
          </a:p>
        </p:txBody>
      </p:sp>
      <p:sp>
        <p:nvSpPr>
          <p:cNvPr id="11" name="TextBox 10"/>
          <p:cNvSpPr txBox="1"/>
          <p:nvPr/>
        </p:nvSpPr>
        <p:spPr>
          <a:xfrm>
            <a:off x="2691218" y="228600"/>
            <a:ext cx="779765" cy="369332"/>
          </a:xfrm>
          <a:prstGeom prst="rect">
            <a:avLst/>
          </a:prstGeom>
          <a:noFill/>
        </p:spPr>
        <p:txBody>
          <a:bodyPr wrap="none" rtlCol="0">
            <a:spAutoFit/>
          </a:bodyPr>
          <a:lstStyle/>
          <a:p>
            <a:r>
              <a:rPr lang="en-US" b="1" dirty="0">
                <a:solidFill>
                  <a:srgbClr val="FF0000"/>
                </a:solidFill>
              </a:rPr>
              <a:t>Step 5</a:t>
            </a:r>
          </a:p>
        </p:txBody>
      </p:sp>
    </p:spTree>
    <p:extLst>
      <p:ext uri="{BB962C8B-B14F-4D97-AF65-F5344CB8AC3E}">
        <p14:creationId xmlns:p14="http://schemas.microsoft.com/office/powerpoint/2010/main" val="1648444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45</a:t>
            </a:fld>
            <a:endParaRPr lang="en-US"/>
          </a:p>
        </p:txBody>
      </p:sp>
      <p:sp>
        <p:nvSpPr>
          <p:cNvPr id="7" name="TextBox 6"/>
          <p:cNvSpPr txBox="1"/>
          <p:nvPr/>
        </p:nvSpPr>
        <p:spPr>
          <a:xfrm>
            <a:off x="838200" y="609600"/>
            <a:ext cx="3335593" cy="584775"/>
          </a:xfrm>
          <a:prstGeom prst="rect">
            <a:avLst/>
          </a:prstGeom>
          <a:noFill/>
        </p:spPr>
        <p:txBody>
          <a:bodyPr wrap="none" rtlCol="0">
            <a:spAutoFit/>
          </a:bodyPr>
          <a:lstStyle/>
          <a:p>
            <a:r>
              <a:rPr lang="en-US" sz="2400" b="1" dirty="0">
                <a:solidFill>
                  <a:srgbClr val="FF0000"/>
                </a:solidFill>
              </a:rPr>
              <a:t>Step5</a:t>
            </a:r>
            <a:r>
              <a:rPr lang="en-US" sz="3200" b="1" dirty="0"/>
              <a:t>: Mix Columns</a:t>
            </a:r>
          </a:p>
        </p:txBody>
      </p:sp>
      <p:pic>
        <p:nvPicPr>
          <p:cNvPr id="10" name="Picture 9"/>
          <p:cNvPicPr>
            <a:picLocks noChangeAspect="1"/>
          </p:cNvPicPr>
          <p:nvPr/>
        </p:nvPicPr>
        <p:blipFill>
          <a:blip r:embed="rId2"/>
          <a:stretch>
            <a:fillRect/>
          </a:stretch>
        </p:blipFill>
        <p:spPr>
          <a:xfrm>
            <a:off x="457200" y="1905000"/>
            <a:ext cx="7848600" cy="2619375"/>
          </a:xfrm>
          <a:prstGeom prst="rect">
            <a:avLst/>
          </a:prstGeom>
        </p:spPr>
      </p:pic>
      <p:sp>
        <p:nvSpPr>
          <p:cNvPr id="11" name="TextBox 10"/>
          <p:cNvSpPr txBox="1"/>
          <p:nvPr/>
        </p:nvSpPr>
        <p:spPr>
          <a:xfrm>
            <a:off x="457200" y="1295400"/>
            <a:ext cx="546803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solidFill>
                  <a:srgbClr val="FF0000"/>
                </a:solidFill>
              </a:rPr>
              <a:t>Usually this table is standard , it is given  with question </a:t>
            </a:r>
          </a:p>
        </p:txBody>
      </p:sp>
      <p:sp>
        <p:nvSpPr>
          <p:cNvPr id="12" name="TextBox 11"/>
          <p:cNvSpPr txBox="1"/>
          <p:nvPr/>
        </p:nvSpPr>
        <p:spPr>
          <a:xfrm>
            <a:off x="457200" y="4886364"/>
            <a:ext cx="703211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C is Mix Columns, it is matrix and usually has fix values as shown above  </a:t>
            </a:r>
          </a:p>
        </p:txBody>
      </p:sp>
    </p:spTree>
    <p:extLst>
      <p:ext uri="{BB962C8B-B14F-4D97-AF65-F5344CB8AC3E}">
        <p14:creationId xmlns:p14="http://schemas.microsoft.com/office/powerpoint/2010/main" val="805779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46</a:t>
            </a:fld>
            <a:endParaRPr lang="en-US"/>
          </a:p>
        </p:txBody>
      </p:sp>
      <p:pic>
        <p:nvPicPr>
          <p:cNvPr id="8" name="Picture 7"/>
          <p:cNvPicPr>
            <a:picLocks noChangeAspect="1"/>
          </p:cNvPicPr>
          <p:nvPr/>
        </p:nvPicPr>
        <p:blipFill>
          <a:blip r:embed="rId2"/>
          <a:stretch>
            <a:fillRect/>
          </a:stretch>
        </p:blipFill>
        <p:spPr>
          <a:xfrm>
            <a:off x="381000" y="613866"/>
            <a:ext cx="2237267" cy="1905000"/>
          </a:xfrm>
          <a:prstGeom prst="rect">
            <a:avLst/>
          </a:prstGeom>
        </p:spPr>
      </p:pic>
      <p:pic>
        <p:nvPicPr>
          <p:cNvPr id="9" name="Picture 8"/>
          <p:cNvPicPr>
            <a:picLocks noChangeAspect="1"/>
          </p:cNvPicPr>
          <p:nvPr/>
        </p:nvPicPr>
        <p:blipFill>
          <a:blip r:embed="rId3"/>
          <a:stretch>
            <a:fillRect/>
          </a:stretch>
        </p:blipFill>
        <p:spPr>
          <a:xfrm>
            <a:off x="4048125" y="709116"/>
            <a:ext cx="1971675" cy="1714500"/>
          </a:xfrm>
          <a:prstGeom prst="rect">
            <a:avLst/>
          </a:prstGeom>
        </p:spPr>
      </p:pic>
      <p:sp>
        <p:nvSpPr>
          <p:cNvPr id="10" name="Rectangle 9"/>
          <p:cNvSpPr/>
          <p:nvPr/>
        </p:nvSpPr>
        <p:spPr>
          <a:xfrm>
            <a:off x="685800" y="228600"/>
            <a:ext cx="7772400" cy="369332"/>
          </a:xfrm>
          <a:prstGeom prst="rect">
            <a:avLst/>
          </a:prstGeom>
        </p:spPr>
        <p:txBody>
          <a:bodyPr wrap="square">
            <a:spAutoFit/>
          </a:bodyPr>
          <a:lstStyle/>
          <a:p>
            <a:r>
              <a:rPr lang="en-US" dirty="0"/>
              <a:t>in this </a:t>
            </a:r>
            <a:r>
              <a:rPr lang="en-US" b="1" dirty="0"/>
              <a:t>step5</a:t>
            </a:r>
            <a:r>
              <a:rPr lang="en-US" dirty="0"/>
              <a:t>: we will </a:t>
            </a:r>
            <a:r>
              <a:rPr lang="en-US" b="1" dirty="0"/>
              <a:t>multiply</a:t>
            </a:r>
            <a:r>
              <a:rPr lang="en-US" dirty="0"/>
              <a:t> our </a:t>
            </a:r>
            <a:r>
              <a:rPr lang="en-US" b="1" dirty="0"/>
              <a:t>state</a:t>
            </a:r>
            <a:r>
              <a:rPr lang="en-US" dirty="0"/>
              <a:t> with </a:t>
            </a:r>
            <a:r>
              <a:rPr lang="en-US" b="1" dirty="0"/>
              <a:t>C</a:t>
            </a:r>
            <a:r>
              <a:rPr lang="en-US" dirty="0"/>
              <a:t> matrix .</a:t>
            </a:r>
          </a:p>
        </p:txBody>
      </p:sp>
      <p:pic>
        <p:nvPicPr>
          <p:cNvPr id="11" name="Picture 10"/>
          <p:cNvPicPr>
            <a:picLocks noChangeAspect="1"/>
          </p:cNvPicPr>
          <p:nvPr/>
        </p:nvPicPr>
        <p:blipFill>
          <a:blip r:embed="rId4"/>
          <a:stretch>
            <a:fillRect/>
          </a:stretch>
        </p:blipFill>
        <p:spPr>
          <a:xfrm>
            <a:off x="381000" y="2491776"/>
            <a:ext cx="4560983" cy="1828800"/>
          </a:xfrm>
          <a:prstGeom prst="rect">
            <a:avLst/>
          </a:prstGeom>
        </p:spPr>
      </p:pic>
      <p:sp>
        <p:nvSpPr>
          <p:cNvPr id="12" name="TextBox 11"/>
          <p:cNvSpPr txBox="1"/>
          <p:nvPr/>
        </p:nvSpPr>
        <p:spPr>
          <a:xfrm>
            <a:off x="4121278" y="2620760"/>
            <a:ext cx="5004768"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Note</a:t>
            </a:r>
            <a:r>
              <a:rPr lang="en-US" b="1" dirty="0"/>
              <a:t>:  +</a:t>
            </a:r>
            <a:r>
              <a:rPr lang="en-US" dirty="0"/>
              <a:t> meaning here </a:t>
            </a:r>
            <a:r>
              <a:rPr lang="en-US" b="1" dirty="0" err="1"/>
              <a:t>xor</a:t>
            </a:r>
            <a:r>
              <a:rPr lang="en-US" b="1" dirty="0"/>
              <a:t> operation</a:t>
            </a:r>
            <a:r>
              <a:rPr lang="en-US" dirty="0"/>
              <a:t> not plus</a:t>
            </a:r>
          </a:p>
          <a:p>
            <a:r>
              <a:rPr lang="en-US" dirty="0"/>
              <a:t>We do it </a:t>
            </a:r>
            <a:r>
              <a:rPr lang="en-US" b="1" dirty="0"/>
              <a:t>from right to left</a:t>
            </a:r>
            <a:r>
              <a:rPr lang="en-US" dirty="0"/>
              <a:t> with binary digit number</a:t>
            </a:r>
          </a:p>
          <a:p>
            <a:r>
              <a:rPr lang="en-US" dirty="0"/>
              <a:t> </a:t>
            </a:r>
          </a:p>
        </p:txBody>
      </p:sp>
      <p:sp>
        <p:nvSpPr>
          <p:cNvPr id="13" name="TextBox 12"/>
          <p:cNvSpPr txBox="1"/>
          <p:nvPr/>
        </p:nvSpPr>
        <p:spPr>
          <a:xfrm>
            <a:off x="5715000" y="3598913"/>
            <a:ext cx="3161699"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We convert the result to binary </a:t>
            </a:r>
          </a:p>
        </p:txBody>
      </p:sp>
      <p:graphicFrame>
        <p:nvGraphicFramePr>
          <p:cNvPr id="14" name="Table 13"/>
          <p:cNvGraphicFramePr>
            <a:graphicFrameLocks noGrp="1"/>
          </p:cNvGraphicFramePr>
          <p:nvPr>
            <p:extLst>
              <p:ext uri="{D42A27DB-BD31-4B8C-83A1-F6EECF244321}">
                <p14:modId xmlns:p14="http://schemas.microsoft.com/office/powerpoint/2010/main" val="3502780198"/>
              </p:ext>
            </p:extLst>
          </p:nvPr>
        </p:nvGraphicFramePr>
        <p:xfrm>
          <a:off x="381000" y="4599039"/>
          <a:ext cx="6096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1106247498"/>
                    </a:ext>
                  </a:extLst>
                </a:gridCol>
                <a:gridCol w="2032000">
                  <a:extLst>
                    <a:ext uri="{9D8B030D-6E8A-4147-A177-3AD203B41FA5}">
                      <a16:colId xmlns:a16="http://schemas.microsoft.com/office/drawing/2014/main" xmlns="" val="2375744383"/>
                    </a:ext>
                  </a:extLst>
                </a:gridCol>
                <a:gridCol w="2032000">
                  <a:extLst>
                    <a:ext uri="{9D8B030D-6E8A-4147-A177-3AD203B41FA5}">
                      <a16:colId xmlns:a16="http://schemas.microsoft.com/office/drawing/2014/main" xmlns="" val="1710600601"/>
                    </a:ext>
                  </a:extLst>
                </a:gridCol>
              </a:tblGrid>
              <a:tr h="370840">
                <a:tc>
                  <a:txBody>
                    <a:bodyPr/>
                    <a:lstStyle/>
                    <a:p>
                      <a:r>
                        <a:rPr lang="en-US" dirty="0"/>
                        <a:t>1101 0100</a:t>
                      </a:r>
                    </a:p>
                  </a:txBody>
                  <a:tcPr/>
                </a:tc>
                <a:tc>
                  <a:txBody>
                    <a:bodyPr/>
                    <a:lstStyle/>
                    <a:p>
                      <a:r>
                        <a:rPr lang="en-US" dirty="0"/>
                        <a:t>0111 1101</a:t>
                      </a:r>
                    </a:p>
                  </a:txBody>
                  <a:tcPr/>
                </a:tc>
                <a:tc>
                  <a:txBody>
                    <a:bodyPr/>
                    <a:lstStyle/>
                    <a:p>
                      <a:r>
                        <a:rPr lang="en-US" dirty="0"/>
                        <a:t>10101001</a:t>
                      </a:r>
                    </a:p>
                  </a:txBody>
                  <a:tcPr/>
                </a:tc>
                <a:extLst>
                  <a:ext uri="{0D108BD9-81ED-4DB2-BD59-A6C34878D82A}">
                    <a16:rowId xmlns:a16="http://schemas.microsoft.com/office/drawing/2014/main" xmlns="" val="2205271796"/>
                  </a:ext>
                </a:extLst>
              </a:tr>
              <a:tr h="370840">
                <a:tc>
                  <a:txBody>
                    <a:bodyPr/>
                    <a:lstStyle/>
                    <a:p>
                      <a:r>
                        <a:rPr lang="en-US" dirty="0"/>
                        <a:t>1010 1001</a:t>
                      </a:r>
                    </a:p>
                  </a:txBody>
                  <a:tcPr/>
                </a:tc>
                <a:tc>
                  <a:txBody>
                    <a:bodyPr/>
                    <a:lstStyle/>
                    <a:p>
                      <a:r>
                        <a:rPr lang="en-US" dirty="0"/>
                        <a:t>0000 1101</a:t>
                      </a:r>
                    </a:p>
                  </a:txBody>
                  <a:tcPr/>
                </a:tc>
                <a:tc>
                  <a:txBody>
                    <a:bodyPr/>
                    <a:lstStyle/>
                    <a:p>
                      <a:r>
                        <a:rPr lang="en-US" dirty="0"/>
                        <a:t>1010 0100</a:t>
                      </a:r>
                    </a:p>
                  </a:txBody>
                  <a:tcPr/>
                </a:tc>
                <a:extLst>
                  <a:ext uri="{0D108BD9-81ED-4DB2-BD59-A6C34878D82A}">
                    <a16:rowId xmlns:a16="http://schemas.microsoft.com/office/drawing/2014/main" xmlns="" val="4200636188"/>
                  </a:ext>
                </a:extLst>
              </a:tr>
              <a:tr h="370840">
                <a:tc>
                  <a:txBody>
                    <a:bodyPr/>
                    <a:lstStyle/>
                    <a:p>
                      <a:r>
                        <a:rPr lang="en-US" dirty="0"/>
                        <a:t>1010 0100</a:t>
                      </a:r>
                    </a:p>
                  </a:txBody>
                  <a:tcPr/>
                </a:tc>
                <a:tc>
                  <a:txBody>
                    <a:bodyPr/>
                    <a:lstStyle/>
                    <a:p>
                      <a:r>
                        <a:rPr lang="en-US" dirty="0"/>
                        <a:t>1100 0110</a:t>
                      </a:r>
                    </a:p>
                  </a:txBody>
                  <a:tcPr/>
                </a:tc>
                <a:tc>
                  <a:txBody>
                    <a:bodyPr/>
                    <a:lstStyle/>
                    <a:p>
                      <a:r>
                        <a:rPr lang="en-US" b="1" dirty="0">
                          <a:solidFill>
                            <a:srgbClr val="FF0000"/>
                          </a:solidFill>
                        </a:rPr>
                        <a:t>0110 0010 </a:t>
                      </a:r>
                    </a:p>
                    <a:p>
                      <a:r>
                        <a:rPr lang="en-US" b="1" dirty="0">
                          <a:solidFill>
                            <a:srgbClr val="FF0000"/>
                          </a:solidFill>
                        </a:rPr>
                        <a:t>final result</a:t>
                      </a:r>
                    </a:p>
                  </a:txBody>
                  <a:tcPr/>
                </a:tc>
                <a:extLst>
                  <a:ext uri="{0D108BD9-81ED-4DB2-BD59-A6C34878D82A}">
                    <a16:rowId xmlns:a16="http://schemas.microsoft.com/office/drawing/2014/main" xmlns="" val="2844351050"/>
                  </a:ext>
                </a:extLst>
              </a:tr>
            </a:tbl>
          </a:graphicData>
        </a:graphic>
      </p:graphicFrame>
      <p:sp>
        <p:nvSpPr>
          <p:cNvPr id="15" name="TextBox 14"/>
          <p:cNvSpPr txBox="1"/>
          <p:nvPr/>
        </p:nvSpPr>
        <p:spPr>
          <a:xfrm>
            <a:off x="6553201" y="4320576"/>
            <a:ext cx="2323498" cy="369332"/>
          </a:xfrm>
          <a:prstGeom prst="rect">
            <a:avLst/>
          </a:prstGeom>
          <a:noFill/>
        </p:spPr>
        <p:txBody>
          <a:bodyPr wrap="square" rtlCol="0">
            <a:spAutoFit/>
          </a:bodyPr>
          <a:lstStyle/>
          <a:p>
            <a:r>
              <a:rPr lang="en-US" b="1" dirty="0"/>
              <a:t>01100010 = 62 </a:t>
            </a:r>
            <a:r>
              <a:rPr lang="en-US" dirty="0"/>
              <a:t>in hex</a:t>
            </a:r>
          </a:p>
        </p:txBody>
      </p:sp>
      <p:sp>
        <p:nvSpPr>
          <p:cNvPr id="16" name="TextBox 15"/>
          <p:cNvSpPr txBox="1"/>
          <p:nvPr/>
        </p:nvSpPr>
        <p:spPr>
          <a:xfrm>
            <a:off x="6650111" y="5000503"/>
            <a:ext cx="2171099"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We do it the same operation in all state number to create new state as next slide </a:t>
            </a:r>
          </a:p>
        </p:txBody>
      </p:sp>
      <p:sp>
        <p:nvSpPr>
          <p:cNvPr id="2" name="TextBox 1">
            <a:extLst>
              <a:ext uri="{FF2B5EF4-FFF2-40B4-BE49-F238E27FC236}">
                <a16:creationId xmlns:a16="http://schemas.microsoft.com/office/drawing/2014/main" xmlns="" id="{C5349C97-B390-48DC-8A0C-CA7DF53AFABE}"/>
              </a:ext>
            </a:extLst>
          </p:cNvPr>
          <p:cNvSpPr txBox="1"/>
          <p:nvPr/>
        </p:nvSpPr>
        <p:spPr>
          <a:xfrm>
            <a:off x="2339752" y="4246138"/>
            <a:ext cx="4560983" cy="369332"/>
          </a:xfrm>
          <a:prstGeom prst="rect">
            <a:avLst/>
          </a:prstGeom>
          <a:noFill/>
        </p:spPr>
        <p:txBody>
          <a:bodyPr wrap="square" rtlCol="1">
            <a:spAutoFit/>
          </a:bodyPr>
          <a:lstStyle/>
          <a:p>
            <a:r>
              <a:rPr lang="en-US" dirty="0"/>
              <a:t>  </a:t>
            </a:r>
            <a:r>
              <a:rPr lang="en-US" dirty="0">
                <a:sym typeface="Wingdings" panose="05000000000000000000" pitchFamily="2" charset="2"/>
              </a:rPr>
              <a:t></a:t>
            </a:r>
            <a:r>
              <a:rPr lang="en-US" u="sng" dirty="0">
                <a:solidFill>
                  <a:srgbClr val="FF0000"/>
                </a:solidFill>
              </a:rPr>
              <a:t>Note final </a:t>
            </a:r>
            <a:r>
              <a:rPr lang="en-US" u="sng" dirty="0" err="1">
                <a:solidFill>
                  <a:srgbClr val="FF0000"/>
                </a:solidFill>
              </a:rPr>
              <a:t>xor</a:t>
            </a:r>
            <a:r>
              <a:rPr lang="en-US" u="sng" dirty="0">
                <a:solidFill>
                  <a:srgbClr val="FF0000"/>
                </a:solidFill>
              </a:rPr>
              <a:t> from right to left </a:t>
            </a:r>
            <a:endParaRPr lang="ar-JO" u="sng" dirty="0">
              <a:solidFill>
                <a:srgbClr val="FF0000"/>
              </a:solidFill>
            </a:endParaRPr>
          </a:p>
        </p:txBody>
      </p:sp>
      <p:sp>
        <p:nvSpPr>
          <p:cNvPr id="3" name="TextBox 2">
            <a:extLst>
              <a:ext uri="{FF2B5EF4-FFF2-40B4-BE49-F238E27FC236}">
                <a16:creationId xmlns:a16="http://schemas.microsoft.com/office/drawing/2014/main" xmlns="" id="{374845F0-3F62-401F-B1EB-851DE65FC544}"/>
              </a:ext>
            </a:extLst>
          </p:cNvPr>
          <p:cNvSpPr txBox="1"/>
          <p:nvPr/>
        </p:nvSpPr>
        <p:spPr>
          <a:xfrm>
            <a:off x="6804248" y="330628"/>
            <a:ext cx="1512168" cy="2031325"/>
          </a:xfrm>
          <a:prstGeom prst="rect">
            <a:avLst/>
          </a:prstGeom>
        </p:spPr>
        <p:style>
          <a:lnRef idx="2">
            <a:schemeClr val="dk1"/>
          </a:lnRef>
          <a:fillRef idx="1">
            <a:schemeClr val="lt1"/>
          </a:fillRef>
          <a:effectRef idx="0">
            <a:schemeClr val="dk1"/>
          </a:effectRef>
          <a:fontRef idx="minor">
            <a:schemeClr val="dk1"/>
          </a:fontRef>
        </p:style>
        <p:txBody>
          <a:bodyPr wrap="square" rtlCol="1">
            <a:spAutoFit/>
          </a:bodyPr>
          <a:lstStyle/>
          <a:p>
            <a:r>
              <a:rPr lang="en-US" sz="900" dirty="0"/>
              <a:t>1101 0100</a:t>
            </a:r>
          </a:p>
          <a:p>
            <a:r>
              <a:rPr lang="en-US" sz="900" dirty="0"/>
              <a:t>0111 1101</a:t>
            </a:r>
          </a:p>
          <a:p>
            <a:r>
              <a:rPr lang="en-US" sz="900" dirty="0"/>
              <a:t>----------------</a:t>
            </a:r>
          </a:p>
          <a:p>
            <a:r>
              <a:rPr lang="en-US" sz="900" b="1" dirty="0"/>
              <a:t>10101001</a:t>
            </a:r>
          </a:p>
          <a:p>
            <a:endParaRPr lang="en-US" sz="900" b="1" dirty="0"/>
          </a:p>
          <a:p>
            <a:r>
              <a:rPr lang="en-US" sz="900" b="1" dirty="0"/>
              <a:t>1010 1001</a:t>
            </a:r>
          </a:p>
          <a:p>
            <a:r>
              <a:rPr lang="en-US" sz="900" b="1" dirty="0"/>
              <a:t>0000 1101</a:t>
            </a:r>
          </a:p>
          <a:p>
            <a:r>
              <a:rPr lang="en-US" sz="900" b="1" dirty="0"/>
              <a:t>-------------------</a:t>
            </a:r>
          </a:p>
          <a:p>
            <a:r>
              <a:rPr lang="en-US" sz="900" b="1" dirty="0"/>
              <a:t>1010 0100</a:t>
            </a:r>
          </a:p>
          <a:p>
            <a:endParaRPr lang="en-US" sz="900" b="1" dirty="0"/>
          </a:p>
          <a:p>
            <a:r>
              <a:rPr lang="en-US" sz="900" b="1" dirty="0"/>
              <a:t>1010 0100</a:t>
            </a:r>
          </a:p>
          <a:p>
            <a:pPr marL="228600" indent="-228600">
              <a:buAutoNum type="arabicPlain" startAt="1100"/>
            </a:pPr>
            <a:r>
              <a:rPr lang="en-US" sz="900" b="1" dirty="0"/>
              <a:t> 0010</a:t>
            </a:r>
          </a:p>
          <a:p>
            <a:r>
              <a:rPr lang="en-US" sz="900" b="1" dirty="0"/>
              <a:t>-----------------</a:t>
            </a:r>
          </a:p>
          <a:p>
            <a:r>
              <a:rPr lang="en-US" sz="900" b="1" dirty="0">
                <a:solidFill>
                  <a:srgbClr val="FF0000"/>
                </a:solidFill>
              </a:rPr>
              <a:t>0110  0010   </a:t>
            </a:r>
            <a:r>
              <a:rPr lang="en-US" sz="900" b="1" dirty="0">
                <a:solidFill>
                  <a:srgbClr val="FF0000"/>
                </a:solidFill>
                <a:sym typeface="Wingdings" panose="05000000000000000000" pitchFamily="2" charset="2"/>
              </a:rPr>
              <a:t>62</a:t>
            </a:r>
            <a:endParaRPr lang="en-US" sz="900" b="1" dirty="0">
              <a:solidFill>
                <a:srgbClr val="FF0000"/>
              </a:solidFill>
            </a:endParaRPr>
          </a:p>
        </p:txBody>
      </p:sp>
    </p:spTree>
    <p:extLst>
      <p:ext uri="{BB962C8B-B14F-4D97-AF65-F5344CB8AC3E}">
        <p14:creationId xmlns:p14="http://schemas.microsoft.com/office/powerpoint/2010/main" val="858110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47</a:t>
            </a:fld>
            <a:endParaRPr lang="en-US"/>
          </a:p>
        </p:txBody>
      </p:sp>
      <p:pic>
        <p:nvPicPr>
          <p:cNvPr id="6" name="Picture 5"/>
          <p:cNvPicPr>
            <a:picLocks noChangeAspect="1"/>
          </p:cNvPicPr>
          <p:nvPr/>
        </p:nvPicPr>
        <p:blipFill>
          <a:blip r:embed="rId2"/>
          <a:stretch>
            <a:fillRect/>
          </a:stretch>
        </p:blipFill>
        <p:spPr>
          <a:xfrm>
            <a:off x="228600" y="457200"/>
            <a:ext cx="4560983" cy="1828800"/>
          </a:xfrm>
          <a:prstGeom prst="rect">
            <a:avLst/>
          </a:prstGeom>
        </p:spPr>
      </p:pic>
      <p:sp>
        <p:nvSpPr>
          <p:cNvPr id="8" name="TextBox 7"/>
          <p:cNvSpPr txBox="1"/>
          <p:nvPr/>
        </p:nvSpPr>
        <p:spPr>
          <a:xfrm>
            <a:off x="381000" y="2514600"/>
            <a:ext cx="8560445" cy="3693319"/>
          </a:xfrm>
          <a:prstGeom prst="rect">
            <a:avLst/>
          </a:prstGeom>
          <a:noFill/>
        </p:spPr>
        <p:txBody>
          <a:bodyPr wrap="square" rtlCol="0">
            <a:spAutoFit/>
          </a:bodyPr>
          <a:lstStyle/>
          <a:p>
            <a:r>
              <a:rPr lang="en-US" dirty="0"/>
              <a:t>Note : multiplication only in 3 case number , 01.02.03</a:t>
            </a:r>
          </a:p>
          <a:p>
            <a:r>
              <a:rPr lang="en-US" dirty="0"/>
              <a:t>As shown in lift example </a:t>
            </a:r>
          </a:p>
          <a:p>
            <a:r>
              <a:rPr lang="en-US" b="1" dirty="0"/>
              <a:t>Case1</a:t>
            </a:r>
            <a:r>
              <a:rPr lang="en-US" dirty="0"/>
              <a:t>: if we multiple with </a:t>
            </a:r>
            <a:r>
              <a:rPr lang="en-US" b="1" dirty="0"/>
              <a:t>02</a:t>
            </a:r>
            <a:r>
              <a:rPr lang="en-US" dirty="0"/>
              <a:t> , if the  binary digit in left side 0 we make shift to right</a:t>
            </a:r>
          </a:p>
          <a:p>
            <a:r>
              <a:rPr lang="en-US" dirty="0"/>
              <a:t>As follow  63= </a:t>
            </a:r>
            <a:r>
              <a:rPr lang="en-US" b="1" dirty="0">
                <a:solidFill>
                  <a:srgbClr val="FF0000"/>
                </a:solidFill>
              </a:rPr>
              <a:t>0</a:t>
            </a:r>
            <a:r>
              <a:rPr lang="en-US" dirty="0"/>
              <a:t>1100011  it become 11000110 </a:t>
            </a:r>
            <a:r>
              <a:rPr lang="en-US" dirty="0">
                <a:sym typeface="Wingdings" panose="05000000000000000000" pitchFamily="2" charset="2"/>
              </a:rPr>
              <a:t> 63*02 = </a:t>
            </a:r>
            <a:r>
              <a:rPr lang="en-US" b="1" dirty="0">
                <a:solidFill>
                  <a:srgbClr val="FF0000"/>
                </a:solidFill>
                <a:sym typeface="Wingdings" panose="05000000000000000000" pitchFamily="2" charset="2"/>
              </a:rPr>
              <a:t>1100 011</a:t>
            </a:r>
            <a:r>
              <a:rPr lang="en-US" b="1" dirty="0">
                <a:solidFill>
                  <a:srgbClr val="00B050"/>
                </a:solidFill>
                <a:sym typeface="Wingdings" panose="05000000000000000000" pitchFamily="2" charset="2"/>
              </a:rPr>
              <a:t>0</a:t>
            </a:r>
          </a:p>
          <a:p>
            <a:r>
              <a:rPr lang="en-US" b="1" dirty="0">
                <a:sym typeface="Wingdings" panose="05000000000000000000" pitchFamily="2" charset="2"/>
              </a:rPr>
              <a:t>CASE</a:t>
            </a:r>
            <a:r>
              <a:rPr lang="en-US" dirty="0">
                <a:sym typeface="Wingdings" panose="05000000000000000000" pitchFamily="2" charset="2"/>
              </a:rPr>
              <a:t> 2 : </a:t>
            </a:r>
            <a:r>
              <a:rPr lang="en-US" dirty="0"/>
              <a:t>if we multiple with </a:t>
            </a:r>
            <a:r>
              <a:rPr lang="en-US" b="1" dirty="0"/>
              <a:t>03 we divide it to  01 + 02   because 01 </a:t>
            </a:r>
            <a:r>
              <a:rPr lang="en-US" b="1" dirty="0" err="1"/>
              <a:t>xor</a:t>
            </a:r>
            <a:r>
              <a:rPr lang="en-US" b="1" dirty="0"/>
              <a:t> 02 = 03 as follow </a:t>
            </a:r>
          </a:p>
          <a:p>
            <a:r>
              <a:rPr lang="en-US" dirty="0"/>
              <a:t>                            </a:t>
            </a:r>
          </a:p>
          <a:p>
            <a:r>
              <a:rPr lang="en-US" b="1" dirty="0"/>
              <a:t>Case 2</a:t>
            </a:r>
            <a:r>
              <a:rPr lang="en-US" dirty="0"/>
              <a:t>: if the number in left side </a:t>
            </a:r>
            <a:r>
              <a:rPr lang="en-US" b="1" dirty="0">
                <a:solidFill>
                  <a:srgbClr val="FF0000"/>
                </a:solidFill>
              </a:rPr>
              <a:t>1</a:t>
            </a:r>
            <a:r>
              <a:rPr lang="en-US" dirty="0"/>
              <a:t> we make shift to right as </a:t>
            </a:r>
            <a:r>
              <a:rPr lang="en-US" b="1" dirty="0">
                <a:solidFill>
                  <a:srgbClr val="FF0000"/>
                </a:solidFill>
              </a:rPr>
              <a:t>0</a:t>
            </a:r>
            <a:r>
              <a:rPr lang="en-US" dirty="0"/>
              <a:t> then we make </a:t>
            </a:r>
            <a:r>
              <a:rPr lang="en-US" b="1" dirty="0" err="1"/>
              <a:t>xor</a:t>
            </a:r>
            <a:r>
              <a:rPr lang="en-US" dirty="0"/>
              <a:t> with </a:t>
            </a:r>
            <a:r>
              <a:rPr lang="en-US" b="1" dirty="0"/>
              <a:t>1B</a:t>
            </a:r>
          </a:p>
          <a:p>
            <a:r>
              <a:rPr lang="en-US" b="1" dirty="0"/>
              <a:t>Case 3: </a:t>
            </a:r>
            <a:r>
              <a:rPr lang="en-US" dirty="0"/>
              <a:t>if we multiple any number with 01 hex the result is the same hex key as follow</a:t>
            </a:r>
          </a:p>
          <a:p>
            <a:r>
              <a:rPr lang="en-US" b="1" dirty="0"/>
              <a:t>7D*01 = 7D= </a:t>
            </a:r>
            <a:r>
              <a:rPr lang="en-US" b="1" dirty="0">
                <a:solidFill>
                  <a:srgbClr val="FF0000"/>
                </a:solidFill>
              </a:rPr>
              <a:t>0111 1101</a:t>
            </a:r>
          </a:p>
          <a:p>
            <a:r>
              <a:rPr lang="en-US" b="1" dirty="0"/>
              <a:t>D4 *01= D4=</a:t>
            </a:r>
            <a:r>
              <a:rPr lang="en-US" b="1" dirty="0">
                <a:solidFill>
                  <a:srgbClr val="FF0000"/>
                </a:solidFill>
              </a:rPr>
              <a:t> 1101 0100</a:t>
            </a:r>
          </a:p>
        </p:txBody>
      </p:sp>
      <p:pic>
        <p:nvPicPr>
          <p:cNvPr id="9" name="Picture 8"/>
          <p:cNvPicPr>
            <a:picLocks noChangeAspect="1"/>
          </p:cNvPicPr>
          <p:nvPr/>
        </p:nvPicPr>
        <p:blipFill>
          <a:blip r:embed="rId3"/>
          <a:stretch>
            <a:fillRect/>
          </a:stretch>
        </p:blipFill>
        <p:spPr>
          <a:xfrm>
            <a:off x="1770903" y="3984635"/>
            <a:ext cx="1476375" cy="238125"/>
          </a:xfrm>
          <a:prstGeom prst="rect">
            <a:avLst/>
          </a:prstGeom>
        </p:spPr>
      </p:pic>
      <p:sp>
        <p:nvSpPr>
          <p:cNvPr id="2" name="TextBox 1">
            <a:extLst>
              <a:ext uri="{FF2B5EF4-FFF2-40B4-BE49-F238E27FC236}">
                <a16:creationId xmlns:a16="http://schemas.microsoft.com/office/drawing/2014/main" xmlns="" id="{48E58A53-89E6-4F16-8E9E-D37E3AD26A8B}"/>
              </a:ext>
            </a:extLst>
          </p:cNvPr>
          <p:cNvSpPr txBox="1"/>
          <p:nvPr/>
        </p:nvSpPr>
        <p:spPr>
          <a:xfrm>
            <a:off x="5091088" y="260648"/>
            <a:ext cx="3799656" cy="2031325"/>
          </a:xfrm>
          <a:prstGeom prst="rect">
            <a:avLst/>
          </a:prstGeom>
        </p:spPr>
        <p:style>
          <a:lnRef idx="2">
            <a:schemeClr val="dk1"/>
          </a:lnRef>
          <a:fillRef idx="1">
            <a:schemeClr val="lt1"/>
          </a:fillRef>
          <a:effectRef idx="0">
            <a:schemeClr val="dk1"/>
          </a:effectRef>
          <a:fontRef idx="minor">
            <a:schemeClr val="dk1"/>
          </a:fontRef>
        </p:style>
        <p:txBody>
          <a:bodyPr wrap="square" rtlCol="1">
            <a:spAutoFit/>
          </a:bodyPr>
          <a:lstStyle/>
          <a:p>
            <a:r>
              <a:rPr lang="en-US" dirty="0"/>
              <a:t>F2*03</a:t>
            </a:r>
          </a:p>
          <a:p>
            <a:r>
              <a:rPr lang="en-US" dirty="0"/>
              <a:t>F2*02+F2*01</a:t>
            </a:r>
          </a:p>
          <a:p>
            <a:r>
              <a:rPr lang="en-US" dirty="0"/>
              <a:t>F2*02</a:t>
            </a:r>
            <a:r>
              <a:rPr lang="en-US" dirty="0">
                <a:sym typeface="Wingdings" panose="05000000000000000000" pitchFamily="2" charset="2"/>
              </a:rPr>
              <a:t></a:t>
            </a:r>
            <a:r>
              <a:rPr lang="en-US" dirty="0">
                <a:solidFill>
                  <a:srgbClr val="FF0000"/>
                </a:solidFill>
                <a:sym typeface="Wingdings" panose="05000000000000000000" pitchFamily="2" charset="2"/>
              </a:rPr>
              <a:t>1</a:t>
            </a:r>
            <a:r>
              <a:rPr lang="en-US" dirty="0">
                <a:sym typeface="Wingdings" panose="05000000000000000000" pitchFamily="2" charset="2"/>
              </a:rPr>
              <a:t>111 00101110 01</a:t>
            </a:r>
            <a:r>
              <a:rPr lang="en-US" dirty="0">
                <a:solidFill>
                  <a:schemeClr val="tx1"/>
                </a:solidFill>
                <a:sym typeface="Wingdings" panose="05000000000000000000" pitchFamily="2" charset="2"/>
              </a:rPr>
              <a:t>0</a:t>
            </a:r>
            <a:r>
              <a:rPr lang="en-US" b="1" dirty="0">
                <a:solidFill>
                  <a:srgbClr val="FF0000"/>
                </a:solidFill>
                <a:sym typeface="Wingdings" panose="05000000000000000000" pitchFamily="2" charset="2"/>
              </a:rPr>
              <a:t>0</a:t>
            </a:r>
          </a:p>
          <a:p>
            <a:r>
              <a:rPr lang="en-US" dirty="0">
                <a:sym typeface="Wingdings" panose="05000000000000000000" pitchFamily="2" charset="2"/>
              </a:rPr>
              <a:t>1110 01</a:t>
            </a:r>
            <a:r>
              <a:rPr lang="en-US" dirty="0">
                <a:solidFill>
                  <a:schemeClr val="tx1"/>
                </a:solidFill>
                <a:sym typeface="Wingdings" panose="05000000000000000000" pitchFamily="2" charset="2"/>
              </a:rPr>
              <a:t>0</a:t>
            </a:r>
            <a:r>
              <a:rPr lang="en-US" b="1" dirty="0">
                <a:solidFill>
                  <a:srgbClr val="FF0000"/>
                </a:solidFill>
                <a:sym typeface="Wingdings" panose="05000000000000000000" pitchFamily="2" charset="2"/>
              </a:rPr>
              <a:t>0 </a:t>
            </a:r>
            <a:r>
              <a:rPr lang="en-US" b="1" dirty="0">
                <a:sym typeface="Wingdings" panose="05000000000000000000" pitchFamily="2" charset="2"/>
              </a:rPr>
              <a:t>XOR</a:t>
            </a:r>
            <a:r>
              <a:rPr lang="en-US" dirty="0">
                <a:sym typeface="Wingdings" panose="05000000000000000000" pitchFamily="2" charset="2"/>
              </a:rPr>
              <a:t> </a:t>
            </a:r>
            <a:r>
              <a:rPr lang="en-US" dirty="0">
                <a:solidFill>
                  <a:srgbClr val="FF0000"/>
                </a:solidFill>
                <a:sym typeface="Wingdings" panose="05000000000000000000" pitchFamily="2" charset="2"/>
              </a:rPr>
              <a:t>1B </a:t>
            </a:r>
            <a:r>
              <a:rPr lang="en-US" dirty="0">
                <a:sym typeface="Wingdings" panose="05000000000000000000" pitchFamily="2" charset="2"/>
              </a:rPr>
              <a:t>(0001 1011)</a:t>
            </a:r>
          </a:p>
          <a:p>
            <a:r>
              <a:rPr lang="en-US" b="1" dirty="0">
                <a:solidFill>
                  <a:srgbClr val="FF0000"/>
                </a:solidFill>
                <a:sym typeface="Wingdings" panose="05000000000000000000" pitchFamily="2" charset="2"/>
              </a:rPr>
              <a:t> 1111 1111</a:t>
            </a:r>
          </a:p>
          <a:p>
            <a:r>
              <a:rPr lang="en-US" dirty="0">
                <a:sym typeface="Wingdings" panose="05000000000000000000" pitchFamily="2" charset="2"/>
              </a:rPr>
              <a:t>F2*011111 0010</a:t>
            </a:r>
          </a:p>
          <a:p>
            <a:r>
              <a:rPr lang="en-US" dirty="0">
                <a:sym typeface="Wingdings" panose="05000000000000000000" pitchFamily="2" charset="2"/>
              </a:rPr>
              <a:t>1111 1111 XOR 1111 0010</a:t>
            </a:r>
            <a:r>
              <a:rPr lang="en-US" b="1" dirty="0">
                <a:solidFill>
                  <a:srgbClr val="FF0000"/>
                </a:solidFill>
                <a:sym typeface="Wingdings" panose="05000000000000000000" pitchFamily="2" charset="2"/>
              </a:rPr>
              <a:t>0000 1101</a:t>
            </a:r>
          </a:p>
        </p:txBody>
      </p:sp>
      <p:pic>
        <p:nvPicPr>
          <p:cNvPr id="10" name="Picture 1">
            <a:extLst>
              <a:ext uri="{FF2B5EF4-FFF2-40B4-BE49-F238E27FC236}">
                <a16:creationId xmlns:a16="http://schemas.microsoft.com/office/drawing/2014/main" xmlns="" id="{30B9DAA1-53A1-4349-9E53-D08779DE0089}"/>
              </a:ext>
            </a:extLst>
          </p:cNvPr>
          <p:cNvPicPr>
            <a:picLocks noChangeAspect="1" noChangeArrowheads="1"/>
          </p:cNvPicPr>
          <p:nvPr/>
        </p:nvPicPr>
        <p:blipFill>
          <a:blip r:embed="rId4"/>
          <a:srcRect/>
          <a:stretch>
            <a:fillRect/>
          </a:stretch>
        </p:blipFill>
        <p:spPr bwMode="auto">
          <a:xfrm>
            <a:off x="7884368" y="5314763"/>
            <a:ext cx="812080" cy="1288398"/>
          </a:xfrm>
          <a:prstGeom prst="rect">
            <a:avLst/>
          </a:prstGeom>
          <a:noFill/>
          <a:ln w="9525">
            <a:noFill/>
            <a:miter lim="800000"/>
            <a:headEnd/>
            <a:tailEnd/>
          </a:ln>
          <a:effectLst/>
        </p:spPr>
      </p:pic>
    </p:spTree>
    <p:extLst>
      <p:ext uri="{BB962C8B-B14F-4D97-AF65-F5344CB8AC3E}">
        <p14:creationId xmlns:p14="http://schemas.microsoft.com/office/powerpoint/2010/main" val="1942571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48</a:t>
            </a:fld>
            <a:endParaRPr lang="en-US"/>
          </a:p>
        </p:txBody>
      </p:sp>
      <p:pic>
        <p:nvPicPr>
          <p:cNvPr id="6" name="Picture 5"/>
          <p:cNvPicPr>
            <a:picLocks noChangeAspect="1"/>
          </p:cNvPicPr>
          <p:nvPr/>
        </p:nvPicPr>
        <p:blipFill>
          <a:blip r:embed="rId2"/>
          <a:stretch>
            <a:fillRect/>
          </a:stretch>
        </p:blipFill>
        <p:spPr>
          <a:xfrm>
            <a:off x="457200" y="1143000"/>
            <a:ext cx="8001000" cy="4261534"/>
          </a:xfrm>
          <a:prstGeom prst="rect">
            <a:avLst/>
          </a:prstGeom>
        </p:spPr>
      </p:pic>
      <p:sp>
        <p:nvSpPr>
          <p:cNvPr id="7" name="Rectangle 6"/>
          <p:cNvSpPr/>
          <p:nvPr/>
        </p:nvSpPr>
        <p:spPr>
          <a:xfrm>
            <a:off x="5105400" y="1121898"/>
            <a:ext cx="2189767" cy="369332"/>
          </a:xfrm>
          <a:prstGeom prst="rect">
            <a:avLst/>
          </a:prstGeom>
        </p:spPr>
        <p:txBody>
          <a:bodyPr wrap="none">
            <a:spAutoFit/>
          </a:bodyPr>
          <a:lstStyle/>
          <a:p>
            <a:r>
              <a:rPr lang="en-US" b="1" dirty="0"/>
              <a:t>01100010 = 62 </a:t>
            </a:r>
            <a:r>
              <a:rPr lang="en-US" dirty="0"/>
              <a:t>in hex</a:t>
            </a:r>
          </a:p>
        </p:txBody>
      </p:sp>
    </p:spTree>
    <p:extLst>
      <p:ext uri="{BB962C8B-B14F-4D97-AF65-F5344CB8AC3E}">
        <p14:creationId xmlns:p14="http://schemas.microsoft.com/office/powerpoint/2010/main" val="3586238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49</a:t>
            </a:fld>
            <a:endParaRPr lang="en-US"/>
          </a:p>
        </p:txBody>
      </p:sp>
      <p:pic>
        <p:nvPicPr>
          <p:cNvPr id="6" name="Picture 5"/>
          <p:cNvPicPr>
            <a:picLocks noChangeAspect="1"/>
          </p:cNvPicPr>
          <p:nvPr/>
        </p:nvPicPr>
        <p:blipFill>
          <a:blip r:embed="rId2"/>
          <a:stretch>
            <a:fillRect/>
          </a:stretch>
        </p:blipFill>
        <p:spPr>
          <a:xfrm>
            <a:off x="609600" y="1905000"/>
            <a:ext cx="3580219" cy="1447800"/>
          </a:xfrm>
          <a:prstGeom prst="rect">
            <a:avLst/>
          </a:prstGeom>
        </p:spPr>
      </p:pic>
      <p:sp>
        <p:nvSpPr>
          <p:cNvPr id="7" name="TextBox 6"/>
          <p:cNvSpPr txBox="1"/>
          <p:nvPr/>
        </p:nvSpPr>
        <p:spPr>
          <a:xfrm>
            <a:off x="762000" y="914400"/>
            <a:ext cx="3260893" cy="369332"/>
          </a:xfrm>
          <a:prstGeom prst="rect">
            <a:avLst/>
          </a:prstGeom>
          <a:noFill/>
        </p:spPr>
        <p:txBody>
          <a:bodyPr wrap="none" rtlCol="0">
            <a:spAutoFit/>
          </a:bodyPr>
          <a:lstStyle/>
          <a:p>
            <a:r>
              <a:rPr lang="en-US" dirty="0"/>
              <a:t>Summarize the AES ALGORITHM </a:t>
            </a:r>
          </a:p>
        </p:txBody>
      </p:sp>
      <p:sp>
        <p:nvSpPr>
          <p:cNvPr id="8" name="TextBox 7"/>
          <p:cNvSpPr txBox="1"/>
          <p:nvPr/>
        </p:nvSpPr>
        <p:spPr>
          <a:xfrm>
            <a:off x="762000" y="4267200"/>
            <a:ext cx="7162800" cy="646331"/>
          </a:xfrm>
          <a:prstGeom prst="rect">
            <a:avLst/>
          </a:prstGeom>
          <a:noFill/>
        </p:spPr>
        <p:txBody>
          <a:bodyPr wrap="square" rtlCol="0">
            <a:spAutoFit/>
          </a:bodyPr>
          <a:lstStyle/>
          <a:p>
            <a:r>
              <a:rPr lang="en-US" dirty="0"/>
              <a:t>all this steps may repeat it 10s time for more secure encryption , but here we do it one time  </a:t>
            </a:r>
          </a:p>
        </p:txBody>
      </p:sp>
    </p:spTree>
    <p:extLst>
      <p:ext uri="{BB962C8B-B14F-4D97-AF65-F5344CB8AC3E}">
        <p14:creationId xmlns:p14="http://schemas.microsoft.com/office/powerpoint/2010/main" val="404375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6718CDE-DFAF-4FC7-90B4-8009573D0FF9}" type="slidenum">
              <a:rPr lang="en-US" smtClean="0"/>
              <a:t>5</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6200"/>
            <a:ext cx="6402388" cy="623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9121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62753"/>
            <a:ext cx="9144000" cy="1283167"/>
          </a:xfrm>
        </p:spPr>
        <p:txBody>
          <a:bodyPr/>
          <a:lstStyle/>
          <a:p>
            <a:r>
              <a:rPr lang="en-AU" dirty="0"/>
              <a:t>Random and pseudorandom Numbers</a:t>
            </a:r>
          </a:p>
        </p:txBody>
      </p:sp>
      <p:sp>
        <p:nvSpPr>
          <p:cNvPr id="7" name="Content Placeholder 6"/>
          <p:cNvSpPr>
            <a:spLocks noGrp="1"/>
          </p:cNvSpPr>
          <p:nvPr>
            <p:ph sz="quarter" idx="1"/>
          </p:nvPr>
        </p:nvSpPr>
        <p:spPr>
          <a:xfrm>
            <a:off x="780256" y="1435055"/>
            <a:ext cx="7583488" cy="4800600"/>
          </a:xfrm>
        </p:spPr>
        <p:txBody>
          <a:bodyPr>
            <a:normAutofit fontScale="92500" lnSpcReduction="10000"/>
          </a:bodyPr>
          <a:lstStyle/>
          <a:p>
            <a:r>
              <a:rPr lang="en-US" dirty="0">
                <a:solidFill>
                  <a:schemeClr val="tx2">
                    <a:lumMod val="10000"/>
                  </a:schemeClr>
                </a:solidFill>
              </a:rPr>
              <a:t>A number of network security algorithms based on cryptography make use of random numbers</a:t>
            </a:r>
          </a:p>
          <a:p>
            <a:pPr lvl="1">
              <a:buClr>
                <a:schemeClr val="bg1"/>
              </a:buClr>
            </a:pPr>
            <a:r>
              <a:rPr lang="en-US" dirty="0">
                <a:solidFill>
                  <a:schemeClr val="tx2">
                    <a:lumMod val="10000"/>
                  </a:schemeClr>
                </a:solidFill>
              </a:rPr>
              <a:t>Examples:</a:t>
            </a:r>
          </a:p>
          <a:p>
            <a:pPr lvl="2"/>
            <a:r>
              <a:rPr lang="en-US" dirty="0">
                <a:solidFill>
                  <a:schemeClr val="tx2">
                    <a:lumMod val="10000"/>
                  </a:schemeClr>
                </a:solidFill>
              </a:rPr>
              <a:t>Generation of keys for the RSA public-key encryption algorithm and other public-key algorithms</a:t>
            </a:r>
          </a:p>
          <a:p>
            <a:pPr lvl="2"/>
            <a:r>
              <a:rPr lang="en-US" dirty="0">
                <a:solidFill>
                  <a:schemeClr val="tx2">
                    <a:lumMod val="10000"/>
                  </a:schemeClr>
                </a:solidFill>
              </a:rPr>
              <a:t>Generation of a symmetric key for use as a temporary session key; used in a number of networking applications such as Transport Layer Security, Wi-Fi, e-mail security, and IP security</a:t>
            </a:r>
          </a:p>
          <a:p>
            <a:pPr lvl="2"/>
            <a:r>
              <a:rPr lang="en-US" dirty="0">
                <a:solidFill>
                  <a:schemeClr val="tx2">
                    <a:lumMod val="10000"/>
                  </a:schemeClr>
                </a:solidFill>
              </a:rPr>
              <a:t>In a number of key distribution scenarios, such as Kerberos, random numbers are used for handshaking to prevent replay attacks</a:t>
            </a:r>
          </a:p>
          <a:p>
            <a:pPr marL="282575" lvl="2">
              <a:spcBef>
                <a:spcPts val="2000"/>
              </a:spcBef>
            </a:pPr>
            <a:r>
              <a:rPr lang="en-US" sz="2400" dirty="0">
                <a:solidFill>
                  <a:schemeClr val="tx2">
                    <a:lumMod val="10000"/>
                  </a:schemeClr>
                </a:solidFill>
              </a:rPr>
              <a:t>Two distinct and not necessarily compatible requirements for a sequence of random numbers are:</a:t>
            </a:r>
          </a:p>
          <a:p>
            <a:pPr lvl="1">
              <a:buClr>
                <a:schemeClr val="bg1"/>
              </a:buClr>
            </a:pPr>
            <a:r>
              <a:rPr lang="en-US" sz="2235" dirty="0">
                <a:solidFill>
                  <a:schemeClr val="tx2">
                    <a:lumMod val="10000"/>
                  </a:schemeClr>
                </a:solidFill>
              </a:rPr>
              <a:t>Randomness</a:t>
            </a:r>
          </a:p>
          <a:p>
            <a:pPr lvl="1">
              <a:buClr>
                <a:schemeClr val="bg1"/>
              </a:buClr>
            </a:pPr>
            <a:r>
              <a:rPr lang="en-US" sz="2235" dirty="0">
                <a:solidFill>
                  <a:schemeClr val="tx2">
                    <a:lumMod val="10000"/>
                  </a:schemeClr>
                </a:solidFill>
              </a:rPr>
              <a:t>Unpredictability</a:t>
            </a:r>
          </a:p>
        </p:txBody>
      </p:sp>
      <p:pic>
        <p:nvPicPr>
          <p:cNvPr id="4" name="Picture 3"/>
          <p:cNvPicPr>
            <a:picLocks noChangeAspect="1"/>
          </p:cNvPicPr>
          <p:nvPr/>
        </p:nvPicPr>
        <p:blipFill>
          <a:blip r:embed="rId3"/>
          <a:stretch>
            <a:fillRect/>
          </a:stretch>
        </p:blipFill>
        <p:spPr>
          <a:xfrm rot="745938">
            <a:off x="7422952" y="5411596"/>
            <a:ext cx="1585115" cy="1435471"/>
          </a:xfrm>
          <a:prstGeom prst="rect">
            <a:avLst/>
          </a:prstGeom>
        </p:spPr>
      </p:pic>
      <p:sp>
        <p:nvSpPr>
          <p:cNvPr id="3" name="Slide Number Placeholder 2">
            <a:extLst>
              <a:ext uri="{FF2B5EF4-FFF2-40B4-BE49-F238E27FC236}">
                <a16:creationId xmlns:a16="http://schemas.microsoft.com/office/drawing/2014/main" xmlns="" id="{5DF5A790-55AC-401D-BFD1-492AC949C26D}"/>
              </a:ext>
            </a:extLst>
          </p:cNvPr>
          <p:cNvSpPr>
            <a:spLocks noGrp="1"/>
          </p:cNvSpPr>
          <p:nvPr>
            <p:ph type="sldNum" sz="quarter" idx="12"/>
          </p:nvPr>
        </p:nvSpPr>
        <p:spPr/>
        <p:txBody>
          <a:bodyPr/>
          <a:lstStyle/>
          <a:p>
            <a:pPr>
              <a:defRPr/>
            </a:pPr>
            <a:fld id="{9C2FB95B-9CE7-A047-A167-44F68D48CF28}" type="slidenum">
              <a:rPr lang="en-US" smtClean="0"/>
              <a:pPr>
                <a:defRPr/>
              </a:pPr>
              <a:t>50</a:t>
            </a:fld>
            <a:endParaRPr lang="en-US" dirty="0"/>
          </a:p>
        </p:txBody>
      </p:sp>
    </p:spTree>
    <p:extLst>
      <p:ext uri="{BB962C8B-B14F-4D97-AF65-F5344CB8AC3E}">
        <p14:creationId xmlns:p14="http://schemas.microsoft.com/office/powerpoint/2010/main" val="2575234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p:cNvSpPr>
            <a:spLocks noGrp="1" noChangeArrowheads="1"/>
          </p:cNvSpPr>
          <p:nvPr>
            <p:ph type="title"/>
          </p:nvPr>
        </p:nvSpPr>
        <p:spPr/>
        <p:txBody>
          <a:bodyPr/>
          <a:lstStyle/>
          <a:p>
            <a:r>
              <a:rPr lang="en-AU" dirty="0"/>
              <a:t>Randomness</a:t>
            </a:r>
          </a:p>
        </p:txBody>
      </p:sp>
      <p:sp>
        <p:nvSpPr>
          <p:cNvPr id="7" name="Content Placeholder 6"/>
          <p:cNvSpPr>
            <a:spLocks noGrp="1"/>
          </p:cNvSpPr>
          <p:nvPr>
            <p:ph sz="quarter" idx="1"/>
          </p:nvPr>
        </p:nvSpPr>
        <p:spPr>
          <a:xfrm>
            <a:off x="762000" y="1676400"/>
            <a:ext cx="7583488" cy="4572000"/>
          </a:xfrm>
        </p:spPr>
        <p:txBody>
          <a:bodyPr/>
          <a:lstStyle/>
          <a:p>
            <a:r>
              <a:rPr lang="en-US" dirty="0">
                <a:solidFill>
                  <a:schemeClr val="tx2">
                    <a:lumMod val="10000"/>
                  </a:schemeClr>
                </a:solidFill>
              </a:rPr>
              <a:t>The following criteria are used to validate that a sequence of numbers is random:</a:t>
            </a:r>
          </a:p>
        </p:txBody>
      </p:sp>
      <p:graphicFrame>
        <p:nvGraphicFramePr>
          <p:cNvPr id="5" name="Diagram 4"/>
          <p:cNvGraphicFramePr/>
          <p:nvPr/>
        </p:nvGraphicFramePr>
        <p:xfrm>
          <a:off x="838200" y="2590800"/>
          <a:ext cx="7239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xmlns="" id="{5E49B747-D3DC-4497-B3F9-10FDB4D0E3F4}"/>
              </a:ext>
            </a:extLst>
          </p:cNvPr>
          <p:cNvSpPr>
            <a:spLocks noGrp="1"/>
          </p:cNvSpPr>
          <p:nvPr>
            <p:ph type="sldNum" sz="quarter" idx="12"/>
          </p:nvPr>
        </p:nvSpPr>
        <p:spPr/>
        <p:txBody>
          <a:bodyPr/>
          <a:lstStyle/>
          <a:p>
            <a:pPr>
              <a:defRPr/>
            </a:pPr>
            <a:fld id="{9C2FB95B-9CE7-A047-A167-44F68D48CF28}" type="slidenum">
              <a:rPr lang="en-US" smtClean="0"/>
              <a:pPr>
                <a:defRPr/>
              </a:pPr>
              <a:t>51</a:t>
            </a:fld>
            <a:endParaRPr lang="en-US" dirty="0"/>
          </a:p>
        </p:txBody>
      </p:sp>
    </p:spTree>
    <p:extLst>
      <p:ext uri="{BB962C8B-B14F-4D97-AF65-F5344CB8AC3E}">
        <p14:creationId xmlns:p14="http://schemas.microsoft.com/office/powerpoint/2010/main" val="141103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unpredictability</a:t>
            </a:r>
          </a:p>
        </p:txBody>
      </p:sp>
      <p:sp>
        <p:nvSpPr>
          <p:cNvPr id="3" name="Content Placeholder 2"/>
          <p:cNvSpPr>
            <a:spLocks noGrp="1"/>
          </p:cNvSpPr>
          <p:nvPr>
            <p:ph sz="quarter" idx="1"/>
          </p:nvPr>
        </p:nvSpPr>
        <p:spPr/>
        <p:txBody>
          <a:bodyPr>
            <a:normAutofit/>
          </a:bodyPr>
          <a:lstStyle/>
          <a:p>
            <a:r>
              <a:rPr lang="en-US" dirty="0">
                <a:solidFill>
                  <a:schemeClr val="tx2">
                    <a:lumMod val="10000"/>
                  </a:schemeClr>
                </a:solidFill>
              </a:rPr>
              <a:t>In applications such as reciprocal authentication and session key generation, the requirement is not so much that the sequence of numbers be statistically random but that the successive members of the sequence are unpredictable</a:t>
            </a:r>
          </a:p>
          <a:p>
            <a:r>
              <a:rPr lang="en-US" dirty="0">
                <a:solidFill>
                  <a:schemeClr val="tx2">
                    <a:lumMod val="10000"/>
                  </a:schemeClr>
                </a:solidFill>
              </a:rPr>
              <a:t>With “true” random sequences, each number is statistically independent of other numbers in the sequence and therefore unpredictable</a:t>
            </a:r>
          </a:p>
          <a:p>
            <a:r>
              <a:rPr lang="en-US" dirty="0">
                <a:solidFill>
                  <a:schemeClr val="tx2">
                    <a:lumMod val="10000"/>
                  </a:schemeClr>
                </a:solidFill>
              </a:rPr>
              <a:t>Care must be taken that an opponent not be able to predict future elements of the sequence on the basis of earlier elements</a:t>
            </a:r>
          </a:p>
        </p:txBody>
      </p:sp>
      <p:sp>
        <p:nvSpPr>
          <p:cNvPr id="5" name="Slide Number Placeholder 4">
            <a:extLst>
              <a:ext uri="{FF2B5EF4-FFF2-40B4-BE49-F238E27FC236}">
                <a16:creationId xmlns:a16="http://schemas.microsoft.com/office/drawing/2014/main" xmlns="" id="{2D6D9AEA-9716-405A-8549-A4A497BEF9CC}"/>
              </a:ext>
            </a:extLst>
          </p:cNvPr>
          <p:cNvSpPr>
            <a:spLocks noGrp="1"/>
          </p:cNvSpPr>
          <p:nvPr>
            <p:ph type="sldNum" sz="quarter" idx="12"/>
          </p:nvPr>
        </p:nvSpPr>
        <p:spPr/>
        <p:txBody>
          <a:bodyPr/>
          <a:lstStyle/>
          <a:p>
            <a:pPr>
              <a:defRPr/>
            </a:pPr>
            <a:fld id="{9C2FB95B-9CE7-A047-A167-44F68D48CF28}" type="slidenum">
              <a:rPr lang="en-US" smtClean="0"/>
              <a:pPr>
                <a:defRPr/>
              </a:pPr>
              <a:t>52</a:t>
            </a:fld>
            <a:endParaRPr lang="en-US" dirty="0"/>
          </a:p>
        </p:txBody>
      </p:sp>
    </p:spTree>
    <p:extLst>
      <p:ext uri="{BB962C8B-B14F-4D97-AF65-F5344CB8AC3E}">
        <p14:creationId xmlns:p14="http://schemas.microsoft.com/office/powerpoint/2010/main" val="1053666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p:blipFill>
          <a:blip r:embed="rId3"/>
          <a:stretch>
            <a:fillRect/>
          </a:stretch>
        </p:blipFill>
        <p:spPr>
          <a:xfrm>
            <a:off x="381000" y="-1188552"/>
            <a:ext cx="7771429" cy="10057144"/>
          </a:xfrm>
          <a:prstGeom prst="rect">
            <a:avLst/>
          </a:prstGeom>
          <a:noFill/>
          <a:ln>
            <a:noFill/>
          </a:ln>
        </p:spPr>
      </p:pic>
      <p:sp>
        <p:nvSpPr>
          <p:cNvPr id="3" name="Slide Number Placeholder 2">
            <a:extLst>
              <a:ext uri="{FF2B5EF4-FFF2-40B4-BE49-F238E27FC236}">
                <a16:creationId xmlns:a16="http://schemas.microsoft.com/office/drawing/2014/main" xmlns="" id="{0F5ACF52-D713-48F9-A052-7B4E5276E7CC}"/>
              </a:ext>
            </a:extLst>
          </p:cNvPr>
          <p:cNvSpPr>
            <a:spLocks noGrp="1"/>
          </p:cNvSpPr>
          <p:nvPr>
            <p:ph type="sldNum" sz="quarter" idx="12"/>
          </p:nvPr>
        </p:nvSpPr>
        <p:spPr/>
        <p:txBody>
          <a:bodyPr/>
          <a:lstStyle/>
          <a:p>
            <a:pPr>
              <a:defRPr/>
            </a:pPr>
            <a:fld id="{B7F95E63-B2FC-6340-819F-09B1386E07DA}" type="slidenum">
              <a:rPr lang="en-US" smtClean="0"/>
              <a:pPr>
                <a:defRPr/>
              </a:pPr>
              <a:t>53</a:t>
            </a:fld>
            <a:endParaRPr lang="en-US" dirty="0"/>
          </a:p>
        </p:txBody>
      </p:sp>
    </p:spTree>
    <p:extLst>
      <p:ext uri="{BB962C8B-B14F-4D97-AF65-F5344CB8AC3E}">
        <p14:creationId xmlns:p14="http://schemas.microsoft.com/office/powerpoint/2010/main" val="2868387656"/>
      </p:ext>
    </p:extLst>
  </p:cSld>
  <p:clrMapOvr>
    <a:masterClrMapping/>
  </p:clrMapOvr>
  <p:transition spd="med">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design</a:t>
            </a:r>
          </a:p>
        </p:txBody>
      </p:sp>
      <p:graphicFrame>
        <p:nvGraphicFramePr>
          <p:cNvPr id="4" name="Content Placeholder 3"/>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xmlns="" id="{8BD7BC71-DED6-4217-81BC-A838C91D5A77}"/>
              </a:ext>
            </a:extLst>
          </p:cNvPr>
          <p:cNvSpPr>
            <a:spLocks noGrp="1"/>
          </p:cNvSpPr>
          <p:nvPr>
            <p:ph type="sldNum" sz="quarter" idx="12"/>
          </p:nvPr>
        </p:nvSpPr>
        <p:spPr/>
        <p:txBody>
          <a:bodyPr/>
          <a:lstStyle/>
          <a:p>
            <a:pPr>
              <a:defRPr/>
            </a:pPr>
            <a:fld id="{9C2FB95B-9CE7-A047-A167-44F68D48CF28}" type="slidenum">
              <a:rPr lang="en-US" smtClean="0"/>
              <a:pPr>
                <a:defRPr/>
              </a:pPr>
              <a:t>54</a:t>
            </a:fld>
            <a:endParaRPr lang="en-US" dirty="0"/>
          </a:p>
        </p:txBody>
      </p:sp>
    </p:spTree>
    <p:extLst>
      <p:ext uri="{BB962C8B-B14F-4D97-AF65-F5344CB8AC3E}">
        <p14:creationId xmlns:p14="http://schemas.microsoft.com/office/powerpoint/2010/main" val="3698430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stretch>
            <a:fillRect/>
          </a:stretch>
        </p:blipFill>
        <p:spPr>
          <a:xfrm>
            <a:off x="214282" y="214290"/>
            <a:ext cx="8929718" cy="6679428"/>
          </a:xfrm>
          <a:prstGeom prst="rect">
            <a:avLst/>
          </a:prstGeom>
          <a:noFill/>
          <a:ln>
            <a:noFill/>
          </a:ln>
        </p:spPr>
      </p:pic>
      <p:sp>
        <p:nvSpPr>
          <p:cNvPr id="3" name="Slide Number Placeholder 2">
            <a:extLst>
              <a:ext uri="{FF2B5EF4-FFF2-40B4-BE49-F238E27FC236}">
                <a16:creationId xmlns:a16="http://schemas.microsoft.com/office/drawing/2014/main" xmlns="" id="{D3890053-6DE2-4ED9-A113-3493E7D81F31}"/>
              </a:ext>
            </a:extLst>
          </p:cNvPr>
          <p:cNvSpPr>
            <a:spLocks noGrp="1"/>
          </p:cNvSpPr>
          <p:nvPr>
            <p:ph type="sldNum" sz="quarter" idx="12"/>
          </p:nvPr>
        </p:nvSpPr>
        <p:spPr/>
        <p:txBody>
          <a:bodyPr/>
          <a:lstStyle/>
          <a:p>
            <a:pPr>
              <a:defRPr/>
            </a:pPr>
            <a:fld id="{B7F95E63-B2FC-6340-819F-09B1386E07DA}" type="slidenum">
              <a:rPr lang="en-US" smtClean="0"/>
              <a:pPr>
                <a:defRPr/>
              </a:pPr>
              <a:t>55</a:t>
            </a:fld>
            <a:endParaRPr lang="en-US" dirty="0"/>
          </a:p>
        </p:txBody>
      </p:sp>
    </p:spTree>
    <p:extLst>
      <p:ext uri="{BB962C8B-B14F-4D97-AF65-F5344CB8AC3E}">
        <p14:creationId xmlns:p14="http://schemas.microsoft.com/office/powerpoint/2010/main" val="2905576758"/>
      </p:ext>
    </p:extLst>
  </p:cSld>
  <p:clrMapOvr>
    <a:masterClrMapping/>
  </p:clrMapOvr>
  <p:transition spd="med">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fontScale="90000"/>
          </a:bodyPr>
          <a:lstStyle/>
          <a:p>
            <a:r>
              <a:rPr lang="en-US" dirty="0"/>
              <a:t>Stream Cipher design considerations</a:t>
            </a:r>
            <a:endParaRPr lang="en-AU" dirty="0"/>
          </a:p>
        </p:txBody>
      </p:sp>
      <p:sp>
        <p:nvSpPr>
          <p:cNvPr id="8" name="Content Placeholder 7"/>
          <p:cNvSpPr>
            <a:spLocks noGrp="1"/>
          </p:cNvSpPr>
          <p:nvPr>
            <p:ph sz="quarter" idx="1"/>
          </p:nvPr>
        </p:nvSpPr>
        <p:spPr/>
        <p:txBody>
          <a:bodyPr>
            <a:normAutofit fontScale="92500" lnSpcReduction="10000"/>
          </a:bodyPr>
          <a:lstStyle/>
          <a:p>
            <a:r>
              <a:rPr lang="en-US" dirty="0">
                <a:solidFill>
                  <a:schemeClr val="tx2">
                    <a:lumMod val="10000"/>
                  </a:schemeClr>
                </a:solidFill>
              </a:rPr>
              <a:t>The encryption sequence should have a large period</a:t>
            </a:r>
          </a:p>
          <a:p>
            <a:pPr lvl="1">
              <a:buClr>
                <a:schemeClr val="bg1"/>
              </a:buClr>
            </a:pPr>
            <a:r>
              <a:rPr lang="en-US" sz="2235" dirty="0">
                <a:solidFill>
                  <a:schemeClr val="tx2">
                    <a:lumMod val="10000"/>
                  </a:schemeClr>
                </a:solidFill>
              </a:rPr>
              <a:t>The longer the period of repeat, the more difficult it will be to do cryptanalysis</a:t>
            </a:r>
          </a:p>
          <a:p>
            <a:r>
              <a:rPr lang="en-US" dirty="0">
                <a:solidFill>
                  <a:schemeClr val="tx2">
                    <a:lumMod val="10000"/>
                  </a:schemeClr>
                </a:solidFill>
              </a:rPr>
              <a:t>The keystream should approximate the properties of a true random number stream as close as possible</a:t>
            </a:r>
          </a:p>
          <a:p>
            <a:pPr lvl="1">
              <a:buClr>
                <a:schemeClr val="bg1"/>
              </a:buClr>
            </a:pPr>
            <a:r>
              <a:rPr lang="en-US" dirty="0">
                <a:solidFill>
                  <a:schemeClr val="tx2">
                    <a:lumMod val="10000"/>
                  </a:schemeClr>
                </a:solidFill>
              </a:rPr>
              <a:t>The more random-appearing the keystream is, the more randomized the ciphertext is, making cryptanalysis more difficult</a:t>
            </a:r>
          </a:p>
          <a:p>
            <a:r>
              <a:rPr lang="en-US" dirty="0">
                <a:solidFill>
                  <a:schemeClr val="tx2">
                    <a:lumMod val="10000"/>
                  </a:schemeClr>
                </a:solidFill>
              </a:rPr>
              <a:t>The pseudorandom number generator is conditioned on the value of the input key</a:t>
            </a:r>
          </a:p>
          <a:p>
            <a:pPr lvl="1">
              <a:buClr>
                <a:schemeClr val="bg1"/>
              </a:buClr>
            </a:pPr>
            <a:r>
              <a:rPr lang="en-US" dirty="0">
                <a:solidFill>
                  <a:schemeClr val="tx2">
                    <a:lumMod val="10000"/>
                  </a:schemeClr>
                </a:solidFill>
              </a:rPr>
              <a:t>To guard against brute-force attacks, the key needs to be sufficiently long</a:t>
            </a:r>
          </a:p>
          <a:p>
            <a:pPr lvl="1">
              <a:buClr>
                <a:schemeClr val="bg1"/>
              </a:buClr>
            </a:pPr>
            <a:r>
              <a:rPr lang="en-US" dirty="0">
                <a:solidFill>
                  <a:schemeClr val="tx2">
                    <a:lumMod val="10000"/>
                  </a:schemeClr>
                </a:solidFill>
              </a:rPr>
              <a:t>With current technology, a key length of at least 128 bits is desirable</a:t>
            </a:r>
          </a:p>
        </p:txBody>
      </p:sp>
      <p:sp>
        <p:nvSpPr>
          <p:cNvPr id="3" name="Slide Number Placeholder 2">
            <a:extLst>
              <a:ext uri="{FF2B5EF4-FFF2-40B4-BE49-F238E27FC236}">
                <a16:creationId xmlns:a16="http://schemas.microsoft.com/office/drawing/2014/main" xmlns="" id="{E0F73200-31F2-4F1D-A3B1-B3D2DF580582}"/>
              </a:ext>
            </a:extLst>
          </p:cNvPr>
          <p:cNvSpPr>
            <a:spLocks noGrp="1"/>
          </p:cNvSpPr>
          <p:nvPr>
            <p:ph type="sldNum" sz="quarter" idx="12"/>
          </p:nvPr>
        </p:nvSpPr>
        <p:spPr/>
        <p:txBody>
          <a:bodyPr/>
          <a:lstStyle/>
          <a:p>
            <a:pPr>
              <a:defRPr/>
            </a:pPr>
            <a:fld id="{9C2FB95B-9CE7-A047-A167-44F68D48CF28}" type="slidenum">
              <a:rPr lang="en-US" smtClean="0"/>
              <a:pPr>
                <a:defRPr/>
              </a:pPr>
              <a:t>56</a:t>
            </a:fld>
            <a:endParaRPr lang="en-US" dirty="0"/>
          </a:p>
        </p:txBody>
      </p:sp>
    </p:spTree>
    <p:extLst>
      <p:ext uri="{BB962C8B-B14F-4D97-AF65-F5344CB8AC3E}">
        <p14:creationId xmlns:p14="http://schemas.microsoft.com/office/powerpoint/2010/main" val="2949865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b="1" dirty="0"/>
              <a:t>RC4 algorithm</a:t>
            </a:r>
            <a:endParaRPr lang="en-AU" b="1" dirty="0"/>
          </a:p>
        </p:txBody>
      </p:sp>
      <p:sp>
        <p:nvSpPr>
          <p:cNvPr id="7" name="Content Placeholder 6"/>
          <p:cNvSpPr>
            <a:spLocks noGrp="1"/>
          </p:cNvSpPr>
          <p:nvPr>
            <p:ph sz="quarter" idx="1"/>
          </p:nvPr>
        </p:nvSpPr>
        <p:spPr>
          <a:xfrm>
            <a:off x="779462" y="1828800"/>
            <a:ext cx="8041009" cy="4724400"/>
          </a:xfrm>
        </p:spPr>
        <p:txBody>
          <a:bodyPr>
            <a:normAutofit lnSpcReduction="10000"/>
          </a:bodyPr>
          <a:lstStyle/>
          <a:p>
            <a:r>
              <a:rPr lang="en-US" dirty="0">
                <a:solidFill>
                  <a:schemeClr val="tx2">
                    <a:lumMod val="10000"/>
                  </a:schemeClr>
                </a:solidFill>
              </a:rPr>
              <a:t>A stream cipher designed in 1987 by Ron Rivest for RSA Security</a:t>
            </a:r>
          </a:p>
          <a:p>
            <a:r>
              <a:rPr lang="en-US" dirty="0">
                <a:solidFill>
                  <a:schemeClr val="tx2">
                    <a:lumMod val="10000"/>
                  </a:schemeClr>
                </a:solidFill>
              </a:rPr>
              <a:t>It is a </a:t>
            </a:r>
            <a:r>
              <a:rPr lang="en-US" b="1" dirty="0">
                <a:solidFill>
                  <a:schemeClr val="tx2">
                    <a:lumMod val="10000"/>
                  </a:schemeClr>
                </a:solidFill>
              </a:rPr>
              <a:t>variable key-size stream </a:t>
            </a:r>
            <a:r>
              <a:rPr lang="en-US" dirty="0">
                <a:solidFill>
                  <a:schemeClr val="tx2">
                    <a:lumMod val="10000"/>
                  </a:schemeClr>
                </a:solidFill>
              </a:rPr>
              <a:t>cipher with byte-oriented operations</a:t>
            </a:r>
          </a:p>
          <a:p>
            <a:r>
              <a:rPr lang="en-US" dirty="0">
                <a:solidFill>
                  <a:schemeClr val="tx2">
                    <a:lumMod val="10000"/>
                  </a:schemeClr>
                </a:solidFill>
              </a:rPr>
              <a:t>The algorithm is based on the use of a </a:t>
            </a:r>
            <a:r>
              <a:rPr lang="en-US" b="1" dirty="0">
                <a:solidFill>
                  <a:schemeClr val="tx2">
                    <a:lumMod val="10000"/>
                  </a:schemeClr>
                </a:solidFill>
              </a:rPr>
              <a:t>random permutation</a:t>
            </a:r>
          </a:p>
          <a:p>
            <a:r>
              <a:rPr lang="en-US" b="1" dirty="0">
                <a:solidFill>
                  <a:schemeClr val="tx2">
                    <a:lumMod val="10000"/>
                  </a:schemeClr>
                </a:solidFill>
              </a:rPr>
              <a:t>Is used in the Secure Sockets Layer/Transport Layer Security (SSL/TLS) </a:t>
            </a:r>
            <a:r>
              <a:rPr lang="en-US" dirty="0">
                <a:solidFill>
                  <a:schemeClr val="tx2">
                    <a:lumMod val="10000"/>
                  </a:schemeClr>
                </a:solidFill>
              </a:rPr>
              <a:t>standards that have been defined for communication between Web browsers and servers</a:t>
            </a:r>
          </a:p>
          <a:p>
            <a:r>
              <a:rPr lang="en-US" dirty="0">
                <a:solidFill>
                  <a:schemeClr val="tx2">
                    <a:lumMod val="10000"/>
                  </a:schemeClr>
                </a:solidFill>
              </a:rPr>
              <a:t>Also used in the Wired Equivalent Privacy (WEP) protocol and the newer </a:t>
            </a:r>
            <a:r>
              <a:rPr lang="en-US" b="1" dirty="0">
                <a:solidFill>
                  <a:schemeClr val="tx2">
                    <a:lumMod val="10000"/>
                  </a:schemeClr>
                </a:solidFill>
              </a:rPr>
              <a:t>WiFi </a:t>
            </a:r>
            <a:r>
              <a:rPr lang="en-US" dirty="0">
                <a:solidFill>
                  <a:schemeClr val="tx2">
                    <a:lumMod val="10000"/>
                  </a:schemeClr>
                </a:solidFill>
              </a:rPr>
              <a:t>Protected Access (WPA) protocol that are part of the IEEE 802.11 wireless LAN standard</a:t>
            </a:r>
          </a:p>
        </p:txBody>
      </p:sp>
      <p:sp>
        <p:nvSpPr>
          <p:cNvPr id="3" name="Slide Number Placeholder 2">
            <a:extLst>
              <a:ext uri="{FF2B5EF4-FFF2-40B4-BE49-F238E27FC236}">
                <a16:creationId xmlns:a16="http://schemas.microsoft.com/office/drawing/2014/main" xmlns="" id="{53F33219-D251-4E5A-8C2E-F4CF7DFE1AA4}"/>
              </a:ext>
            </a:extLst>
          </p:cNvPr>
          <p:cNvSpPr>
            <a:spLocks noGrp="1"/>
          </p:cNvSpPr>
          <p:nvPr>
            <p:ph type="sldNum" sz="quarter" idx="12"/>
          </p:nvPr>
        </p:nvSpPr>
        <p:spPr/>
        <p:txBody>
          <a:bodyPr/>
          <a:lstStyle/>
          <a:p>
            <a:pPr>
              <a:defRPr/>
            </a:pPr>
            <a:fld id="{9C2FB95B-9CE7-A047-A167-44F68D48CF28}" type="slidenum">
              <a:rPr lang="en-US" smtClean="0"/>
              <a:pPr>
                <a:defRPr/>
              </a:pPr>
              <a:t>57</a:t>
            </a:fld>
            <a:endParaRPr lang="en-US" dirty="0"/>
          </a:p>
        </p:txBody>
      </p:sp>
    </p:spTree>
    <p:extLst>
      <p:ext uri="{BB962C8B-B14F-4D97-AF65-F5344CB8AC3E}">
        <p14:creationId xmlns:p14="http://schemas.microsoft.com/office/powerpoint/2010/main" val="23134676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EB7CA1E-6C10-4FA9-878A-CEBA9D502559}"/>
              </a:ext>
            </a:extLst>
          </p:cNvPr>
          <p:cNvSpPr>
            <a:spLocks noGrp="1"/>
          </p:cNvSpPr>
          <p:nvPr>
            <p:ph type="sldNum" sz="quarter" idx="12"/>
          </p:nvPr>
        </p:nvSpPr>
        <p:spPr/>
        <p:txBody>
          <a:bodyPr/>
          <a:lstStyle/>
          <a:p>
            <a:pPr>
              <a:defRPr/>
            </a:pPr>
            <a:fld id="{9C2FB95B-9CE7-A047-A167-44F68D48CF28}" type="slidenum">
              <a:rPr lang="en-US" smtClean="0"/>
              <a:pPr>
                <a:defRPr/>
              </a:pPr>
              <a:t>58</a:t>
            </a:fld>
            <a:endParaRPr lang="en-US" dirty="0"/>
          </a:p>
        </p:txBody>
      </p:sp>
      <p:pic>
        <p:nvPicPr>
          <p:cNvPr id="7" name="Picture 6">
            <a:extLst>
              <a:ext uri="{FF2B5EF4-FFF2-40B4-BE49-F238E27FC236}">
                <a16:creationId xmlns:a16="http://schemas.microsoft.com/office/drawing/2014/main" xmlns="" id="{6C0468B8-496E-4746-A8CF-C0DD0F01E122}"/>
              </a:ext>
            </a:extLst>
          </p:cNvPr>
          <p:cNvPicPr>
            <a:picLocks noChangeAspect="1"/>
          </p:cNvPicPr>
          <p:nvPr/>
        </p:nvPicPr>
        <p:blipFill>
          <a:blip r:embed="rId2"/>
          <a:stretch>
            <a:fillRect/>
          </a:stretch>
        </p:blipFill>
        <p:spPr>
          <a:xfrm>
            <a:off x="471545" y="908720"/>
            <a:ext cx="6938553" cy="4264672"/>
          </a:xfrm>
          <a:prstGeom prst="rect">
            <a:avLst/>
          </a:prstGeom>
        </p:spPr>
      </p:pic>
      <p:pic>
        <p:nvPicPr>
          <p:cNvPr id="8" name="Picture 7">
            <a:extLst>
              <a:ext uri="{FF2B5EF4-FFF2-40B4-BE49-F238E27FC236}">
                <a16:creationId xmlns:a16="http://schemas.microsoft.com/office/drawing/2014/main" xmlns="" id="{504C19FC-D7FC-4842-8946-56E1BB1116B6}"/>
              </a:ext>
            </a:extLst>
          </p:cNvPr>
          <p:cNvPicPr>
            <a:picLocks noChangeAspect="1"/>
          </p:cNvPicPr>
          <p:nvPr/>
        </p:nvPicPr>
        <p:blipFill>
          <a:blip r:embed="rId3"/>
          <a:stretch>
            <a:fillRect/>
          </a:stretch>
        </p:blipFill>
        <p:spPr>
          <a:xfrm>
            <a:off x="6084168" y="5173392"/>
            <a:ext cx="2495550" cy="1276350"/>
          </a:xfrm>
          <a:prstGeom prst="rect">
            <a:avLst/>
          </a:prstGeom>
        </p:spPr>
      </p:pic>
    </p:spTree>
    <p:extLst>
      <p:ext uri="{BB962C8B-B14F-4D97-AF65-F5344CB8AC3E}">
        <p14:creationId xmlns:p14="http://schemas.microsoft.com/office/powerpoint/2010/main" val="3269221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3075C420-ED61-4DE2-87EF-84C63E6F280D}"/>
              </a:ext>
            </a:extLst>
          </p:cNvPr>
          <p:cNvSpPr>
            <a:spLocks noGrp="1"/>
          </p:cNvSpPr>
          <p:nvPr>
            <p:ph type="sldNum" sz="quarter" idx="12"/>
          </p:nvPr>
        </p:nvSpPr>
        <p:spPr/>
        <p:txBody>
          <a:bodyPr/>
          <a:lstStyle/>
          <a:p>
            <a:pPr>
              <a:defRPr/>
            </a:pPr>
            <a:fld id="{B7F95E63-B2FC-6340-819F-09B1386E07DA}" type="slidenum">
              <a:rPr lang="en-US" smtClean="0"/>
              <a:pPr>
                <a:defRPr/>
              </a:pPr>
              <a:t>59</a:t>
            </a:fld>
            <a:endParaRPr lang="en-US" dirty="0"/>
          </a:p>
        </p:txBody>
      </p:sp>
      <p:sp>
        <p:nvSpPr>
          <p:cNvPr id="4" name="Rectangle 3">
            <a:extLst>
              <a:ext uri="{FF2B5EF4-FFF2-40B4-BE49-F238E27FC236}">
                <a16:creationId xmlns:a16="http://schemas.microsoft.com/office/drawing/2014/main" xmlns="" id="{EA76A1D7-1D6E-4D0A-9000-FDA0E6685878}"/>
              </a:ext>
            </a:extLst>
          </p:cNvPr>
          <p:cNvSpPr/>
          <p:nvPr/>
        </p:nvSpPr>
        <p:spPr>
          <a:xfrm>
            <a:off x="374904" y="548680"/>
            <a:ext cx="8540496" cy="2308324"/>
          </a:xfrm>
          <a:prstGeom prst="rect">
            <a:avLst/>
          </a:prstGeom>
        </p:spPr>
        <p:txBody>
          <a:bodyPr wrap="square">
            <a:spAutoFit/>
          </a:bodyPr>
          <a:lstStyle/>
          <a:p>
            <a:r>
              <a:rPr lang="en-US" dirty="0">
                <a:latin typeface="Arial" charset="0"/>
                <a:ea typeface="ＭＳ Ｐゴシック" pitchFamily="-107" charset="-128"/>
                <a:cs typeface="ＭＳ Ｐゴシック" pitchFamily="-107" charset="-128"/>
              </a:rPr>
              <a:t>The RC4 algorithm is remarkably simple and quite easy to explain. A</a:t>
            </a:r>
          </a:p>
          <a:p>
            <a:r>
              <a:rPr lang="en-US" dirty="0">
                <a:latin typeface="Arial" charset="0"/>
                <a:ea typeface="ＭＳ Ｐゴシック" pitchFamily="-107" charset="-128"/>
                <a:cs typeface="ＭＳ Ｐゴシック" pitchFamily="-107" charset="-128"/>
              </a:rPr>
              <a:t>variable-length key of </a:t>
            </a:r>
            <a:r>
              <a:rPr lang="en-US" b="1" dirty="0">
                <a:latin typeface="Arial" charset="0"/>
                <a:ea typeface="ＭＳ Ｐゴシック" pitchFamily="-107" charset="-128"/>
                <a:cs typeface="ＭＳ Ｐゴシック" pitchFamily="-107" charset="-128"/>
              </a:rPr>
              <a:t>from 1 to 256 bytes (8 to 2048 bits) </a:t>
            </a:r>
            <a:r>
              <a:rPr lang="en-US" dirty="0">
                <a:latin typeface="Arial" charset="0"/>
                <a:ea typeface="ＭＳ Ｐゴシック" pitchFamily="-107" charset="-128"/>
                <a:cs typeface="ＭＳ Ｐゴシック" pitchFamily="-107" charset="-128"/>
              </a:rPr>
              <a:t>is used to initialize a</a:t>
            </a:r>
          </a:p>
          <a:p>
            <a:r>
              <a:rPr lang="en-US" dirty="0">
                <a:latin typeface="Arial" charset="0"/>
                <a:ea typeface="ＭＳ Ｐゴシック" pitchFamily="-107" charset="-128"/>
                <a:cs typeface="ＭＳ Ｐゴシック" pitchFamily="-107" charset="-128"/>
              </a:rPr>
              <a:t>256-byte state vector S, with elements </a:t>
            </a:r>
            <a:r>
              <a:rPr lang="en-US" b="1" dirty="0">
                <a:latin typeface="Arial" charset="0"/>
                <a:ea typeface="ＭＳ Ｐゴシック" pitchFamily="-107" charset="-128"/>
                <a:cs typeface="ＭＳ Ｐゴシック" pitchFamily="-107" charset="-128"/>
              </a:rPr>
              <a:t>S[0], S[1], . . . , S[255].</a:t>
            </a:r>
            <a:r>
              <a:rPr lang="en-US" dirty="0">
                <a:latin typeface="Arial" charset="0"/>
                <a:ea typeface="ＭＳ Ｐゴシック" pitchFamily="-107" charset="-128"/>
                <a:cs typeface="ＭＳ Ｐゴシック" pitchFamily="-107" charset="-128"/>
              </a:rPr>
              <a:t> At all times, S contains</a:t>
            </a:r>
          </a:p>
          <a:p>
            <a:r>
              <a:rPr lang="en-US" dirty="0">
                <a:latin typeface="Arial" charset="0"/>
                <a:ea typeface="ＭＳ Ｐゴシック" pitchFamily="-107" charset="-128"/>
                <a:cs typeface="ＭＳ Ｐゴシック" pitchFamily="-107" charset="-128"/>
              </a:rPr>
              <a:t>a permutation of all 8-bit numbers from 0 through 255. For encryption and </a:t>
            </a:r>
            <a:r>
              <a:rPr lang="en-US" dirty="0" err="1">
                <a:latin typeface="Arial" charset="0"/>
                <a:ea typeface="ＭＳ Ｐゴシック" pitchFamily="-107" charset="-128"/>
                <a:cs typeface="ＭＳ Ｐゴシック" pitchFamily="-107" charset="-128"/>
              </a:rPr>
              <a:t>decryption,a</a:t>
            </a:r>
            <a:r>
              <a:rPr lang="en-US" dirty="0">
                <a:latin typeface="Arial" charset="0"/>
                <a:ea typeface="ＭＳ Ｐゴシック" pitchFamily="-107" charset="-128"/>
                <a:cs typeface="ＭＳ Ｐゴシック" pitchFamily="-107" charset="-128"/>
              </a:rPr>
              <a:t> byte </a:t>
            </a:r>
            <a:r>
              <a:rPr lang="en-US" b="1" dirty="0">
                <a:latin typeface="Arial" charset="0"/>
                <a:ea typeface="ＭＳ Ｐゴシック" pitchFamily="-107" charset="-128"/>
                <a:cs typeface="ＭＳ Ｐゴシック" pitchFamily="-107" charset="-128"/>
              </a:rPr>
              <a:t>k </a:t>
            </a:r>
            <a:r>
              <a:rPr lang="en-US" dirty="0">
                <a:latin typeface="Arial" charset="0"/>
                <a:ea typeface="ＭＳ Ｐゴシック" pitchFamily="-107" charset="-128"/>
                <a:cs typeface="ＭＳ Ｐゴシック" pitchFamily="-107" charset="-128"/>
              </a:rPr>
              <a:t> (see Figure 2.7) is generated from </a:t>
            </a:r>
            <a:r>
              <a:rPr lang="en-US" b="1" dirty="0">
                <a:latin typeface="Arial" charset="0"/>
                <a:ea typeface="ＭＳ Ｐゴシック" pitchFamily="-107" charset="-128"/>
                <a:cs typeface="ＭＳ Ｐゴシック" pitchFamily="-107" charset="-128"/>
              </a:rPr>
              <a:t>S</a:t>
            </a:r>
            <a:r>
              <a:rPr lang="en-US" dirty="0">
                <a:latin typeface="Arial" charset="0"/>
                <a:ea typeface="ＭＳ Ｐゴシック" pitchFamily="-107" charset="-128"/>
                <a:cs typeface="ＭＳ Ｐゴシック" pitchFamily="-107" charset="-128"/>
              </a:rPr>
              <a:t> by selecting one of the 255 entries in a systematic fashion. As each value of k  is generated, the entries in S are once again permuted.</a:t>
            </a:r>
          </a:p>
        </p:txBody>
      </p:sp>
      <p:sp>
        <p:nvSpPr>
          <p:cNvPr id="5" name="TextBox 4">
            <a:extLst>
              <a:ext uri="{FF2B5EF4-FFF2-40B4-BE49-F238E27FC236}">
                <a16:creationId xmlns:a16="http://schemas.microsoft.com/office/drawing/2014/main" xmlns="" id="{2B8F7580-22EF-4670-BE65-9B376FBAB73F}"/>
              </a:ext>
            </a:extLst>
          </p:cNvPr>
          <p:cNvSpPr txBox="1"/>
          <p:nvPr/>
        </p:nvSpPr>
        <p:spPr>
          <a:xfrm>
            <a:off x="683568" y="3429000"/>
            <a:ext cx="8064896" cy="646331"/>
          </a:xfrm>
          <a:prstGeom prst="rect">
            <a:avLst/>
          </a:prstGeom>
          <a:noFill/>
        </p:spPr>
        <p:txBody>
          <a:bodyPr wrap="square" rtlCol="1">
            <a:spAutoFit/>
          </a:bodyPr>
          <a:lstStyle/>
          <a:p>
            <a:pPr algn="r" rtl="1"/>
            <a:r>
              <a:rPr lang="ar-JO" dirty="0"/>
              <a:t>عند توليد مفتاح </a:t>
            </a:r>
            <a:r>
              <a:rPr lang="en-US" dirty="0"/>
              <a:t> K</a:t>
            </a:r>
            <a:r>
              <a:rPr lang="ar-JO" dirty="0"/>
              <a:t> من عناصر البيانات المكونه من 255 حرف وكان طول المفتاح اقل من طول الرساله يتم تكرار المفتاح ليكافيء طول الرساله المكونه من 255 حرف في كل مرة ثم يتم عمل </a:t>
            </a:r>
            <a:r>
              <a:rPr lang="en-US" dirty="0" err="1"/>
              <a:t>xor</a:t>
            </a:r>
            <a:endParaRPr lang="ar-JO" dirty="0"/>
          </a:p>
        </p:txBody>
      </p:sp>
    </p:spTree>
    <p:extLst>
      <p:ext uri="{BB962C8B-B14F-4D97-AF65-F5344CB8AC3E}">
        <p14:creationId xmlns:p14="http://schemas.microsoft.com/office/powerpoint/2010/main" val="34224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a:t>Requirements</a:t>
            </a:r>
            <a:endParaRPr lang="en-AU" dirty="0"/>
          </a:p>
        </p:txBody>
      </p:sp>
      <p:sp>
        <p:nvSpPr>
          <p:cNvPr id="52227" name="Rectangle 3"/>
          <p:cNvSpPr>
            <a:spLocks noGrp="1" noChangeArrowheads="1"/>
          </p:cNvSpPr>
          <p:nvPr>
            <p:ph sz="quarter" idx="1"/>
          </p:nvPr>
        </p:nvSpPr>
        <p:spPr>
          <a:xfrm>
            <a:off x="779463" y="1828800"/>
            <a:ext cx="7583488" cy="4495800"/>
          </a:xfrm>
        </p:spPr>
        <p:txBody>
          <a:bodyPr>
            <a:normAutofit lnSpcReduction="10000"/>
          </a:bodyPr>
          <a:lstStyle/>
          <a:p>
            <a:r>
              <a:rPr lang="en-US" dirty="0">
                <a:solidFill>
                  <a:schemeClr val="tx2">
                    <a:lumMod val="10000"/>
                  </a:schemeClr>
                </a:solidFill>
              </a:rPr>
              <a:t>There are two requirements for secure use of symmetric encryption:</a:t>
            </a:r>
          </a:p>
          <a:p>
            <a:pPr lvl="1">
              <a:buClr>
                <a:schemeClr val="bg1"/>
              </a:buClr>
            </a:pPr>
            <a:r>
              <a:rPr lang="en-US" dirty="0">
                <a:solidFill>
                  <a:schemeClr val="tx2">
                    <a:lumMod val="10000"/>
                  </a:schemeClr>
                </a:solidFill>
              </a:rPr>
              <a:t>A strong encryption algorithm</a:t>
            </a:r>
          </a:p>
          <a:p>
            <a:pPr lvl="1">
              <a:buClr>
                <a:schemeClr val="bg1"/>
              </a:buClr>
            </a:pPr>
            <a:r>
              <a:rPr lang="en-US" dirty="0">
                <a:solidFill>
                  <a:schemeClr val="tx2">
                    <a:lumMod val="10000"/>
                  </a:schemeClr>
                </a:solidFill>
              </a:rPr>
              <a:t>Sender and receiver must have obtained copies of the secret key in a secure fashion and must keep the key secure</a:t>
            </a:r>
          </a:p>
          <a:p>
            <a:r>
              <a:rPr lang="en-US" dirty="0">
                <a:solidFill>
                  <a:schemeClr val="tx2">
                    <a:lumMod val="10000"/>
                  </a:schemeClr>
                </a:solidFill>
              </a:rPr>
              <a:t>The security of symmetric encryption depends on the secrecy of the key, not the secrecy of the algorithm</a:t>
            </a:r>
          </a:p>
          <a:p>
            <a:pPr lvl="1">
              <a:buClr>
                <a:schemeClr val="bg1"/>
              </a:buClr>
            </a:pPr>
            <a:r>
              <a:rPr lang="en-US" sz="2162" dirty="0">
                <a:solidFill>
                  <a:schemeClr val="tx2">
                    <a:lumMod val="10000"/>
                  </a:schemeClr>
                </a:solidFill>
              </a:rPr>
              <a:t>This makes it feasible for widespread use</a:t>
            </a:r>
          </a:p>
          <a:p>
            <a:pPr lvl="1">
              <a:buClr>
                <a:schemeClr val="bg1"/>
              </a:buClr>
            </a:pPr>
            <a:r>
              <a:rPr lang="en-US" sz="2162" dirty="0">
                <a:solidFill>
                  <a:schemeClr val="tx2">
                    <a:lumMod val="10000"/>
                  </a:schemeClr>
                </a:solidFill>
              </a:rPr>
              <a:t>Manufacturers can and have developed low-cost chip implementations of data encryption algorithms</a:t>
            </a:r>
          </a:p>
          <a:p>
            <a:pPr lvl="1">
              <a:buClr>
                <a:schemeClr val="bg1"/>
              </a:buClr>
            </a:pPr>
            <a:r>
              <a:rPr lang="en-US" sz="2162" dirty="0">
                <a:solidFill>
                  <a:schemeClr val="tx2">
                    <a:lumMod val="10000"/>
                  </a:schemeClr>
                </a:solidFill>
              </a:rPr>
              <a:t>These chips are widely available and incorporated into a number of products</a:t>
            </a:r>
          </a:p>
        </p:txBody>
      </p:sp>
      <p:sp>
        <p:nvSpPr>
          <p:cNvPr id="3" name="Slide Number Placeholder 2">
            <a:extLst>
              <a:ext uri="{FF2B5EF4-FFF2-40B4-BE49-F238E27FC236}">
                <a16:creationId xmlns:a16="http://schemas.microsoft.com/office/drawing/2014/main" xmlns="" id="{2E519057-C969-4481-A0AD-EAA4A611E473}"/>
              </a:ext>
            </a:extLst>
          </p:cNvPr>
          <p:cNvSpPr>
            <a:spLocks noGrp="1"/>
          </p:cNvSpPr>
          <p:nvPr>
            <p:ph type="sldNum" sz="quarter" idx="12"/>
          </p:nvPr>
        </p:nvSpPr>
        <p:spPr/>
        <p:txBody>
          <a:bodyPr/>
          <a:lstStyle/>
          <a:p>
            <a:pPr>
              <a:defRPr/>
            </a:pPr>
            <a:fld id="{9C2FB95B-9CE7-A047-A167-44F68D48CF28}" type="slidenum">
              <a:rPr lang="en-US" smtClean="0"/>
              <a:pPr>
                <a:defRPr/>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8.pdf"/>
          <p:cNvPicPr>
            <a:picLocks noChangeAspect="1"/>
          </p:cNvPicPr>
          <p:nvPr/>
        </p:nvPicPr>
        <p:blipFill>
          <a:blip r:embed="rId3"/>
          <a:stretch>
            <a:fillRect/>
          </a:stretch>
        </p:blipFill>
        <p:spPr>
          <a:xfrm>
            <a:off x="388014" y="110147"/>
            <a:ext cx="7794453" cy="4542989"/>
          </a:xfrm>
          <a:prstGeom prst="rect">
            <a:avLst/>
          </a:prstGeom>
          <a:noFill/>
          <a:ln>
            <a:noFill/>
          </a:ln>
        </p:spPr>
      </p:pic>
      <p:sp>
        <p:nvSpPr>
          <p:cNvPr id="3" name="Slide Number Placeholder 2">
            <a:extLst>
              <a:ext uri="{FF2B5EF4-FFF2-40B4-BE49-F238E27FC236}">
                <a16:creationId xmlns:a16="http://schemas.microsoft.com/office/drawing/2014/main" xmlns="" id="{2ABAB38D-8068-49F6-A8AA-1BECA27F716B}"/>
              </a:ext>
            </a:extLst>
          </p:cNvPr>
          <p:cNvSpPr>
            <a:spLocks noGrp="1"/>
          </p:cNvSpPr>
          <p:nvPr>
            <p:ph type="sldNum" sz="quarter" idx="12"/>
          </p:nvPr>
        </p:nvSpPr>
        <p:spPr/>
        <p:txBody>
          <a:bodyPr/>
          <a:lstStyle/>
          <a:p>
            <a:pPr>
              <a:defRPr/>
            </a:pPr>
            <a:fld id="{B7F95E63-B2FC-6340-819F-09B1386E07DA}" type="slidenum">
              <a:rPr lang="en-US" smtClean="0"/>
              <a:pPr>
                <a:defRPr/>
              </a:pPr>
              <a:t>60</a:t>
            </a:fld>
            <a:endParaRPr lang="en-US" dirty="0"/>
          </a:p>
        </p:txBody>
      </p:sp>
      <p:sp>
        <p:nvSpPr>
          <p:cNvPr id="5" name="TextBox 4">
            <a:extLst>
              <a:ext uri="{FF2B5EF4-FFF2-40B4-BE49-F238E27FC236}">
                <a16:creationId xmlns:a16="http://schemas.microsoft.com/office/drawing/2014/main" xmlns="" id="{9EE330F5-DB4A-41A3-90A7-603158129445}"/>
              </a:ext>
            </a:extLst>
          </p:cNvPr>
          <p:cNvSpPr txBox="1"/>
          <p:nvPr/>
        </p:nvSpPr>
        <p:spPr>
          <a:xfrm>
            <a:off x="0" y="4549676"/>
            <a:ext cx="8641054" cy="2031325"/>
          </a:xfrm>
          <a:prstGeom prst="rect">
            <a:avLst/>
          </a:prstGeom>
          <a:noFill/>
        </p:spPr>
        <p:txBody>
          <a:bodyPr wrap="square" rtlCol="1">
            <a:spAutoFit/>
          </a:bodyPr>
          <a:lstStyle/>
          <a:p>
            <a:r>
              <a:rPr lang="en-US" dirty="0"/>
              <a:t> </a:t>
            </a:r>
            <a:r>
              <a:rPr lang="en-US" b="1" dirty="0"/>
              <a:t>s</a:t>
            </a:r>
            <a:r>
              <a:rPr lang="en-US" dirty="0"/>
              <a:t> meaning state victor of data from 0 to 255 character (0-2048 bit)</a:t>
            </a:r>
          </a:p>
          <a:p>
            <a:r>
              <a:rPr lang="en-US" b="1" dirty="0"/>
              <a:t>K</a:t>
            </a:r>
            <a:r>
              <a:rPr lang="en-US" dirty="0"/>
              <a:t> key generated from </a:t>
            </a:r>
            <a:r>
              <a:rPr lang="en-US" b="1" dirty="0"/>
              <a:t>s  (random key)</a:t>
            </a:r>
          </a:p>
          <a:p>
            <a:r>
              <a:rPr lang="en-US" b="1" dirty="0"/>
              <a:t>T</a:t>
            </a:r>
            <a:r>
              <a:rPr lang="en-US" dirty="0"/>
              <a:t> full </a:t>
            </a:r>
            <a:r>
              <a:rPr lang="en-US" b="1" dirty="0"/>
              <a:t>k</a:t>
            </a:r>
            <a:r>
              <a:rPr lang="en-US" dirty="0"/>
              <a:t> key repeated until equal </a:t>
            </a:r>
            <a:r>
              <a:rPr lang="en-US" b="1" dirty="0"/>
              <a:t>s </a:t>
            </a:r>
            <a:r>
              <a:rPr lang="en-US" dirty="0"/>
              <a:t>victor length</a:t>
            </a:r>
          </a:p>
          <a:p>
            <a:r>
              <a:rPr lang="en-US" dirty="0"/>
              <a:t>We make swap between s victor value s[</a:t>
            </a:r>
            <a:r>
              <a:rPr lang="en-US" dirty="0" err="1"/>
              <a:t>i</a:t>
            </a:r>
            <a:r>
              <a:rPr lang="en-US" dirty="0"/>
              <a:t>] s[j] to produce new value called     j</a:t>
            </a:r>
            <a:r>
              <a:rPr lang="en-US" b="1" dirty="0"/>
              <a:t>=</a:t>
            </a:r>
            <a:r>
              <a:rPr lang="en-US" b="1" dirty="0" err="1"/>
              <a:t>j+s</a:t>
            </a:r>
            <a:r>
              <a:rPr lang="en-US" b="1" dirty="0"/>
              <a:t>[</a:t>
            </a:r>
            <a:r>
              <a:rPr lang="en-US" b="1" dirty="0" err="1"/>
              <a:t>i</a:t>
            </a:r>
            <a:r>
              <a:rPr lang="en-US" b="1" dirty="0"/>
              <a:t>] +T[</a:t>
            </a:r>
            <a:r>
              <a:rPr lang="en-US" b="1" dirty="0" err="1"/>
              <a:t>i</a:t>
            </a:r>
            <a:r>
              <a:rPr lang="en-US" b="1" dirty="0"/>
              <a:t>]        note  j : permutation number j=0 in the first  System will create  key qual the size of message by repeat it , </a:t>
            </a:r>
            <a:r>
              <a:rPr lang="en-US" b="1" dirty="0" err="1"/>
              <a:t>i</a:t>
            </a:r>
            <a:r>
              <a:rPr lang="en-US" b="1" dirty="0"/>
              <a:t> , j </a:t>
            </a:r>
            <a:r>
              <a:rPr lang="en-US" dirty="0"/>
              <a:t>used to create </a:t>
            </a:r>
            <a:r>
              <a:rPr lang="en-US" b="1" dirty="0"/>
              <a:t>k</a:t>
            </a:r>
          </a:p>
          <a:p>
            <a:endParaRPr lang="ar-JO" b="1" dirty="0"/>
          </a:p>
        </p:txBody>
      </p:sp>
    </p:spTree>
    <p:extLst>
      <p:ext uri="{BB962C8B-B14F-4D97-AF65-F5344CB8AC3E}">
        <p14:creationId xmlns:p14="http://schemas.microsoft.com/office/powerpoint/2010/main" val="3903129108"/>
      </p:ext>
    </p:extLst>
  </p:cSld>
  <p:clrMapOvr>
    <a:masterClrMapping/>
  </p:clrMapOvr>
  <p:transition>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9EF8CF2-F2A0-4F57-A610-9DD2ACA3C258}"/>
              </a:ext>
            </a:extLst>
          </p:cNvPr>
          <p:cNvSpPr>
            <a:spLocks noGrp="1"/>
          </p:cNvSpPr>
          <p:nvPr>
            <p:ph type="sldNum" sz="quarter" idx="12"/>
          </p:nvPr>
        </p:nvSpPr>
        <p:spPr/>
        <p:txBody>
          <a:bodyPr/>
          <a:lstStyle/>
          <a:p>
            <a:pPr>
              <a:defRPr/>
            </a:pPr>
            <a:fld id="{B7F95E63-B2FC-6340-819F-09B1386E07DA}" type="slidenum">
              <a:rPr lang="en-US" smtClean="0"/>
              <a:pPr>
                <a:defRPr/>
              </a:pPr>
              <a:t>61</a:t>
            </a:fld>
            <a:endParaRPr lang="en-US" dirty="0"/>
          </a:p>
        </p:txBody>
      </p:sp>
      <p:pic>
        <p:nvPicPr>
          <p:cNvPr id="5" name="Picture 4">
            <a:extLst>
              <a:ext uri="{FF2B5EF4-FFF2-40B4-BE49-F238E27FC236}">
                <a16:creationId xmlns:a16="http://schemas.microsoft.com/office/drawing/2014/main" xmlns="" id="{56F44633-D20F-4954-8089-E9C3E10D630A}"/>
              </a:ext>
            </a:extLst>
          </p:cNvPr>
          <p:cNvPicPr>
            <a:picLocks noChangeAspect="1"/>
          </p:cNvPicPr>
          <p:nvPr/>
        </p:nvPicPr>
        <p:blipFill>
          <a:blip r:embed="rId2"/>
          <a:stretch>
            <a:fillRect/>
          </a:stretch>
        </p:blipFill>
        <p:spPr>
          <a:xfrm>
            <a:off x="603504" y="692696"/>
            <a:ext cx="8072952" cy="4604746"/>
          </a:xfrm>
          <a:prstGeom prst="rect">
            <a:avLst/>
          </a:prstGeom>
        </p:spPr>
      </p:pic>
    </p:spTree>
    <p:extLst>
      <p:ext uri="{BB962C8B-B14F-4D97-AF65-F5344CB8AC3E}">
        <p14:creationId xmlns:p14="http://schemas.microsoft.com/office/powerpoint/2010/main" val="3398264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5" name="Content Placeholder 4"/>
          <p:cNvSpPr>
            <a:spLocks noGrp="1"/>
          </p:cNvSpPr>
          <p:nvPr>
            <p:ph sz="quarter" idx="1"/>
          </p:nvPr>
        </p:nvSpPr>
        <p:spPr>
          <a:xfrm>
            <a:off x="5105400" y="1828800"/>
            <a:ext cx="3566160" cy="4724400"/>
          </a:xfrm>
        </p:spPr>
        <p:txBody>
          <a:bodyPr>
            <a:normAutofit fontScale="92500" lnSpcReduction="20000"/>
          </a:bodyPr>
          <a:lstStyle/>
          <a:p>
            <a:r>
              <a:rPr lang="en-US" dirty="0">
                <a:solidFill>
                  <a:schemeClr val="tx2">
                    <a:lumMod val="10000"/>
                  </a:schemeClr>
                </a:solidFill>
              </a:rPr>
              <a:t>Random and pseudorandom numbers</a:t>
            </a:r>
          </a:p>
          <a:p>
            <a:pPr marL="739775" lvl="1" indent="-282575">
              <a:buClr>
                <a:schemeClr val="bg1"/>
              </a:buClr>
            </a:pPr>
            <a:r>
              <a:rPr lang="en-US" dirty="0">
                <a:solidFill>
                  <a:schemeClr val="tx2">
                    <a:lumMod val="10000"/>
                  </a:schemeClr>
                </a:solidFill>
              </a:rPr>
              <a:t>The use of random numbers</a:t>
            </a:r>
          </a:p>
          <a:p>
            <a:pPr marL="739775" lvl="1" indent="-282575">
              <a:buClr>
                <a:schemeClr val="bg1"/>
              </a:buClr>
            </a:pPr>
            <a:r>
              <a:rPr lang="en-US" dirty="0">
                <a:solidFill>
                  <a:schemeClr val="tx2">
                    <a:lumMod val="10000"/>
                  </a:schemeClr>
                </a:solidFill>
              </a:rPr>
              <a:t>TRNGs, PRNGs, PRFs</a:t>
            </a:r>
          </a:p>
          <a:p>
            <a:pPr marL="739775" lvl="1" indent="-282575">
              <a:buClr>
                <a:schemeClr val="bg1"/>
              </a:buClr>
            </a:pPr>
            <a:r>
              <a:rPr lang="en-US" dirty="0">
                <a:solidFill>
                  <a:schemeClr val="tx2">
                    <a:lumMod val="10000"/>
                  </a:schemeClr>
                </a:solidFill>
              </a:rPr>
              <a:t>Algorithm design</a:t>
            </a:r>
          </a:p>
          <a:p>
            <a:r>
              <a:rPr lang="en-US" dirty="0">
                <a:solidFill>
                  <a:schemeClr val="tx2">
                    <a:lumMod val="10000"/>
                  </a:schemeClr>
                </a:solidFill>
              </a:rPr>
              <a:t>Stream ciphers and RC4</a:t>
            </a:r>
          </a:p>
          <a:p>
            <a:pPr marL="739775" lvl="1" indent="-282575">
              <a:buClr>
                <a:schemeClr val="bg1"/>
              </a:buClr>
            </a:pPr>
            <a:r>
              <a:rPr lang="en-US" dirty="0">
                <a:solidFill>
                  <a:schemeClr val="tx2">
                    <a:lumMod val="10000"/>
                  </a:schemeClr>
                </a:solidFill>
              </a:rPr>
              <a:t>Stream cipher structure</a:t>
            </a:r>
          </a:p>
          <a:p>
            <a:pPr marL="739775" lvl="1" indent="-282575">
              <a:buClr>
                <a:schemeClr val="bg1"/>
              </a:buClr>
            </a:pPr>
            <a:r>
              <a:rPr lang="en-US" dirty="0">
                <a:solidFill>
                  <a:schemeClr val="tx2">
                    <a:lumMod val="10000"/>
                  </a:schemeClr>
                </a:solidFill>
              </a:rPr>
              <a:t>RC4 algorithm</a:t>
            </a:r>
          </a:p>
          <a:p>
            <a:r>
              <a:rPr lang="en-US" dirty="0">
                <a:solidFill>
                  <a:schemeClr val="tx2">
                    <a:lumMod val="10000"/>
                  </a:schemeClr>
                </a:solidFill>
              </a:rPr>
              <a:t>Cipher block modes of operation</a:t>
            </a:r>
          </a:p>
          <a:p>
            <a:pPr marL="739775" lvl="1" indent="-282575">
              <a:buClr>
                <a:schemeClr val="bg1"/>
              </a:buClr>
            </a:pPr>
            <a:r>
              <a:rPr lang="en-US" sz="1765" dirty="0">
                <a:solidFill>
                  <a:schemeClr val="tx2">
                    <a:lumMod val="10000"/>
                  </a:schemeClr>
                </a:solidFill>
              </a:rPr>
              <a:t>ECB</a:t>
            </a:r>
          </a:p>
          <a:p>
            <a:pPr marL="739775" lvl="1" indent="-282575">
              <a:buClr>
                <a:schemeClr val="bg1"/>
              </a:buClr>
            </a:pPr>
            <a:r>
              <a:rPr lang="en-US" sz="1765" dirty="0">
                <a:solidFill>
                  <a:schemeClr val="tx2">
                    <a:lumMod val="10000"/>
                  </a:schemeClr>
                </a:solidFill>
              </a:rPr>
              <a:t>CBC</a:t>
            </a:r>
          </a:p>
          <a:p>
            <a:pPr marL="739775" lvl="1" indent="-282575">
              <a:buClr>
                <a:schemeClr val="bg1"/>
              </a:buClr>
            </a:pPr>
            <a:r>
              <a:rPr lang="en-US" sz="1765" dirty="0">
                <a:solidFill>
                  <a:schemeClr val="tx2">
                    <a:lumMod val="10000"/>
                  </a:schemeClr>
                </a:solidFill>
              </a:rPr>
              <a:t>CFB</a:t>
            </a:r>
          </a:p>
          <a:p>
            <a:pPr marL="739775" lvl="1" indent="-282575">
              <a:buClr>
                <a:schemeClr val="bg1"/>
              </a:buClr>
            </a:pPr>
            <a:r>
              <a:rPr lang="en-US" sz="1765" dirty="0">
                <a:solidFill>
                  <a:schemeClr val="tx2">
                    <a:lumMod val="10000"/>
                  </a:schemeClr>
                </a:solidFill>
              </a:rPr>
              <a:t>CTR</a:t>
            </a:r>
          </a:p>
          <a:p>
            <a:pPr lvl="1"/>
            <a:endParaRPr lang="en-US" dirty="0">
              <a:solidFill>
                <a:schemeClr val="tx2">
                  <a:lumMod val="10000"/>
                </a:schemeClr>
              </a:solidFill>
            </a:endParaRPr>
          </a:p>
          <a:p>
            <a:pPr lvl="1"/>
            <a:endParaRPr lang="en-US" dirty="0">
              <a:solidFill>
                <a:schemeClr val="tx2">
                  <a:lumMod val="10000"/>
                </a:schemeClr>
              </a:solidFill>
            </a:endParaRPr>
          </a:p>
          <a:p>
            <a:pPr lvl="1"/>
            <a:endParaRPr lang="en-US" dirty="0">
              <a:solidFill>
                <a:schemeClr val="tx2">
                  <a:lumMod val="10000"/>
                </a:schemeClr>
              </a:solidFill>
            </a:endParaRPr>
          </a:p>
        </p:txBody>
      </p:sp>
      <p:sp>
        <p:nvSpPr>
          <p:cNvPr id="6" name="Text Placeholder 5"/>
          <p:cNvSpPr>
            <a:spLocks noGrp="1"/>
          </p:cNvSpPr>
          <p:nvPr>
            <p:ph sz="quarter" idx="2"/>
          </p:nvPr>
        </p:nvSpPr>
        <p:spPr>
          <a:xfrm>
            <a:off x="457200" y="1828800"/>
            <a:ext cx="3566160" cy="4724400"/>
          </a:xfrm>
        </p:spPr>
        <p:txBody>
          <a:bodyPr>
            <a:normAutofit fontScale="92500" lnSpcReduction="20000"/>
          </a:bodyPr>
          <a:lstStyle/>
          <a:p>
            <a:pPr>
              <a:buClr>
                <a:schemeClr val="tx2">
                  <a:lumMod val="10000"/>
                </a:schemeClr>
              </a:buClr>
            </a:pPr>
            <a:r>
              <a:rPr lang="en-US" dirty="0">
                <a:solidFill>
                  <a:schemeClr val="tx2">
                    <a:lumMod val="10000"/>
                  </a:schemeClr>
                </a:solidFill>
              </a:rPr>
              <a:t>Symmetric encryption principles</a:t>
            </a:r>
          </a:p>
          <a:p>
            <a:pPr marL="739775" lvl="1" indent="-282575">
              <a:buClr>
                <a:schemeClr val="bg1"/>
              </a:buClr>
              <a:buFont typeface="Calisto MT" pitchFamily="18" charset="0"/>
              <a:buChar char="•"/>
            </a:pPr>
            <a:r>
              <a:rPr lang="en-US" dirty="0">
                <a:solidFill>
                  <a:schemeClr val="tx2">
                    <a:lumMod val="10000"/>
                  </a:schemeClr>
                </a:solidFill>
              </a:rPr>
              <a:t>Cryptography</a:t>
            </a:r>
          </a:p>
          <a:p>
            <a:pPr marL="739775" lvl="1" indent="-282575">
              <a:buClr>
                <a:schemeClr val="bg1"/>
              </a:buClr>
              <a:buFont typeface="Calisto MT" pitchFamily="18" charset="0"/>
              <a:buChar char="•"/>
            </a:pPr>
            <a:r>
              <a:rPr lang="en-US" dirty="0">
                <a:solidFill>
                  <a:schemeClr val="tx2">
                    <a:lumMod val="10000"/>
                  </a:schemeClr>
                </a:solidFill>
                <a:effectLst>
                  <a:outerShdw blurRad="63500" dir="2700000" algn="tl" rotWithShape="0">
                    <a:schemeClr val="tx1">
                      <a:alpha val="40000"/>
                    </a:schemeClr>
                  </a:outerShdw>
                </a:effectLst>
              </a:rPr>
              <a:t>Cryptanalysis</a:t>
            </a:r>
          </a:p>
          <a:p>
            <a:pPr marL="739775" lvl="1" indent="-282575">
              <a:buClr>
                <a:schemeClr val="bg1"/>
              </a:buClr>
              <a:buFont typeface="Calisto MT" pitchFamily="18" charset="0"/>
              <a:buChar char="•"/>
            </a:pPr>
            <a:r>
              <a:rPr lang="en-US" dirty="0">
                <a:solidFill>
                  <a:schemeClr val="tx2">
                    <a:lumMod val="10000"/>
                  </a:schemeClr>
                </a:solidFill>
              </a:rPr>
              <a:t>Feistel cipher structure</a:t>
            </a:r>
            <a:endParaRPr lang="en-US" dirty="0">
              <a:solidFill>
                <a:schemeClr val="tx2">
                  <a:lumMod val="10000"/>
                </a:schemeClr>
              </a:solidFill>
              <a:effectLst>
                <a:outerShdw blurRad="63500" dir="2700000" algn="tl" rotWithShape="0">
                  <a:schemeClr val="tx1">
                    <a:alpha val="40000"/>
                  </a:schemeClr>
                </a:outerShdw>
              </a:effectLst>
            </a:endParaRPr>
          </a:p>
          <a:p>
            <a:pPr>
              <a:buClr>
                <a:schemeClr val="tx2">
                  <a:lumMod val="10000"/>
                </a:schemeClr>
              </a:buClr>
            </a:pPr>
            <a:r>
              <a:rPr lang="en-US" dirty="0">
                <a:solidFill>
                  <a:schemeClr val="tx2">
                    <a:lumMod val="10000"/>
                  </a:schemeClr>
                </a:solidFill>
              </a:rPr>
              <a:t>Symmetric block encryption algorithms</a:t>
            </a:r>
          </a:p>
          <a:p>
            <a:pPr marL="739775" lvl="1" indent="-282575">
              <a:buClr>
                <a:schemeClr val="bg1"/>
              </a:buClr>
              <a:buFont typeface="Calisto MT" pitchFamily="18" charset="0"/>
              <a:buChar char="•"/>
            </a:pPr>
            <a:r>
              <a:rPr lang="en-US" dirty="0">
                <a:solidFill>
                  <a:schemeClr val="tx2">
                    <a:lumMod val="10000"/>
                  </a:schemeClr>
                </a:solidFill>
              </a:rPr>
              <a:t>Data encryption standard</a:t>
            </a:r>
          </a:p>
          <a:p>
            <a:pPr marL="739775" lvl="1" indent="-282575">
              <a:buClr>
                <a:schemeClr val="bg1"/>
              </a:buClr>
              <a:buFont typeface="Calisto MT" pitchFamily="18" charset="0"/>
              <a:buChar char="•"/>
            </a:pPr>
            <a:r>
              <a:rPr lang="en-US" dirty="0">
                <a:solidFill>
                  <a:schemeClr val="tx2">
                    <a:lumMod val="10000"/>
                  </a:schemeClr>
                </a:solidFill>
              </a:rPr>
              <a:t>Triple DES</a:t>
            </a:r>
          </a:p>
          <a:p>
            <a:pPr marL="739775" lvl="1" indent="-282575">
              <a:buClr>
                <a:schemeClr val="bg1"/>
              </a:buClr>
              <a:buFont typeface="Calisto MT" pitchFamily="18" charset="0"/>
              <a:buChar char="•"/>
            </a:pPr>
            <a:r>
              <a:rPr lang="en-US" dirty="0">
                <a:solidFill>
                  <a:schemeClr val="tx2">
                    <a:lumMod val="10000"/>
                  </a:schemeClr>
                </a:solidFill>
              </a:rPr>
              <a:t>Advanced encryption standard</a:t>
            </a:r>
          </a:p>
          <a:p>
            <a:pPr algn="l"/>
            <a:endParaRPr lang="en-US" dirty="0"/>
          </a:p>
        </p:txBody>
      </p:sp>
      <p:sp>
        <p:nvSpPr>
          <p:cNvPr id="3" name="Slide Number Placeholder 2">
            <a:extLst>
              <a:ext uri="{FF2B5EF4-FFF2-40B4-BE49-F238E27FC236}">
                <a16:creationId xmlns:a16="http://schemas.microsoft.com/office/drawing/2014/main" xmlns="" id="{359AF4F6-8038-4C49-A851-9EB29056EBAF}"/>
              </a:ext>
            </a:extLst>
          </p:cNvPr>
          <p:cNvSpPr>
            <a:spLocks noGrp="1"/>
          </p:cNvSpPr>
          <p:nvPr>
            <p:ph type="sldNum" sz="quarter" idx="12"/>
          </p:nvPr>
        </p:nvSpPr>
        <p:spPr/>
        <p:txBody>
          <a:bodyPr/>
          <a:lstStyle/>
          <a:p>
            <a:pPr>
              <a:defRPr/>
            </a:pPr>
            <a:fld id="{52E1D359-7C78-AA4C-98BC-861E6D6A2752}" type="slidenum">
              <a:rPr lang="en-US" smtClean="0"/>
              <a:pPr>
                <a:defRPr/>
              </a:pPr>
              <a:t>62</a:t>
            </a:fld>
            <a:endParaRPr lang="en-US" dirty="0"/>
          </a:p>
        </p:txBody>
      </p:sp>
    </p:spTree>
    <p:extLst>
      <p:ext uri="{BB962C8B-B14F-4D97-AF65-F5344CB8AC3E}">
        <p14:creationId xmlns:p14="http://schemas.microsoft.com/office/powerpoint/2010/main" val="2500737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14400" y="274638"/>
            <a:ext cx="7772400" cy="562074"/>
          </a:xfrm>
        </p:spPr>
        <p:txBody>
          <a:bodyPr>
            <a:normAutofit fontScale="90000"/>
          </a:bodyPr>
          <a:lstStyle/>
          <a:p>
            <a:r>
              <a:rPr lang="en-US" dirty="0"/>
              <a:t>Cryptography</a:t>
            </a:r>
            <a:endParaRPr lang="en-AU" dirty="0"/>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2603960439"/>
              </p:ext>
            </p:extLst>
          </p:nvPr>
        </p:nvGraphicFramePr>
        <p:xfrm>
          <a:off x="161924" y="916293"/>
          <a:ext cx="8820151"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xmlns="" id="{14963C76-1B63-4C53-880E-EEC6798EB153}"/>
              </a:ext>
            </a:extLst>
          </p:cNvPr>
          <p:cNvSpPr>
            <a:spLocks noGrp="1"/>
          </p:cNvSpPr>
          <p:nvPr>
            <p:ph type="sldNum" sz="quarter" idx="12"/>
          </p:nvPr>
        </p:nvSpPr>
        <p:spPr/>
        <p:txBody>
          <a:bodyPr/>
          <a:lstStyle/>
          <a:p>
            <a:pPr>
              <a:defRPr/>
            </a:pPr>
            <a:fld id="{9C2FB95B-9CE7-A047-A167-44F68D48CF28}" type="slidenum">
              <a:rPr lang="en-US" smtClean="0"/>
              <a:pPr>
                <a:defRPr/>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74904" y="5445266"/>
            <a:ext cx="8534400" cy="646331"/>
          </a:xfrm>
          <a:prstGeom prst="rect">
            <a:avLst/>
          </a:prstGeom>
          <a:solidFill>
            <a:schemeClr val="tx1"/>
          </a:solidFill>
        </p:spPr>
        <p:txBody>
          <a:bodyPr wrap="square">
            <a:spAutoFit/>
          </a:bodyPr>
          <a:lstStyle/>
          <a:p>
            <a:pPr algn="ct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Table 2.1  </a:t>
            </a:r>
          </a:p>
          <a:p>
            <a:pPr algn="ct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Types of Attacks on Encrypted Messages </a:t>
            </a:r>
          </a:p>
        </p:txBody>
      </p:sp>
      <p:pic>
        <p:nvPicPr>
          <p:cNvPr id="1027" name="Picture 3"/>
          <p:cNvPicPr>
            <a:picLocks noChangeAspect="1" noChangeArrowheads="1"/>
          </p:cNvPicPr>
          <p:nvPr/>
        </p:nvPicPr>
        <p:blipFill>
          <a:blip r:embed="rId3"/>
          <a:srcRect/>
          <a:stretch>
            <a:fillRect/>
          </a:stretch>
        </p:blipFill>
        <p:spPr bwMode="auto">
          <a:xfrm>
            <a:off x="467544" y="404664"/>
            <a:ext cx="6950576" cy="4921899"/>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xmlns="" id="{5C15AE39-1EB6-46C3-A4B0-3F8F6DAED142}"/>
              </a:ext>
            </a:extLst>
          </p:cNvPr>
          <p:cNvSpPr>
            <a:spLocks noGrp="1"/>
          </p:cNvSpPr>
          <p:nvPr>
            <p:ph type="sldNum" sz="quarter" idx="12"/>
          </p:nvPr>
        </p:nvSpPr>
        <p:spPr/>
        <p:txBody>
          <a:bodyPr/>
          <a:lstStyle/>
          <a:p>
            <a:pPr>
              <a:defRPr/>
            </a:pPr>
            <a:fld id="{B7F95E63-B2FC-6340-819F-09B1386E07DA}" type="slidenum">
              <a:rPr lang="en-US" smtClean="0"/>
              <a:pPr>
                <a:defRPr/>
              </a:pPr>
              <a:t>8</a:t>
            </a:fld>
            <a:endParaRPr lang="en-US" dirty="0"/>
          </a:p>
        </p:txBody>
      </p:sp>
    </p:spTree>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cryptanalysis</a:t>
            </a:r>
          </a:p>
        </p:txBody>
      </p:sp>
      <p:sp>
        <p:nvSpPr>
          <p:cNvPr id="3" name="Content Placeholder 2"/>
          <p:cNvSpPr>
            <a:spLocks noGrp="1"/>
          </p:cNvSpPr>
          <p:nvPr>
            <p:ph sz="quarter" idx="1"/>
          </p:nvPr>
        </p:nvSpPr>
        <p:spPr/>
        <p:txBody>
          <a:bodyPr/>
          <a:lstStyle/>
          <a:p>
            <a:r>
              <a:rPr lang="en-US" dirty="0">
                <a:solidFill>
                  <a:schemeClr val="tx2">
                    <a:lumMod val="10000"/>
                  </a:schemeClr>
                </a:solidFill>
              </a:rPr>
              <a:t>An encryption scheme is computationally secure if the ciphertext generated by the scheme meets one or both of the following criteria:</a:t>
            </a:r>
          </a:p>
          <a:p>
            <a:pPr lvl="1">
              <a:buClr>
                <a:schemeClr val="bg1"/>
              </a:buClr>
            </a:pPr>
            <a:r>
              <a:rPr lang="en-US" dirty="0">
                <a:solidFill>
                  <a:schemeClr val="tx2">
                    <a:lumMod val="10000"/>
                  </a:schemeClr>
                </a:solidFill>
              </a:rPr>
              <a:t>The cost of breaking the cipher exceeds the value of the encrypted information</a:t>
            </a:r>
          </a:p>
          <a:p>
            <a:pPr lvl="1">
              <a:buClr>
                <a:schemeClr val="bg1"/>
              </a:buClr>
            </a:pPr>
            <a:r>
              <a:rPr lang="en-US" dirty="0">
                <a:solidFill>
                  <a:schemeClr val="tx2">
                    <a:lumMod val="10000"/>
                  </a:schemeClr>
                </a:solidFill>
              </a:rPr>
              <a:t>The time required to break the cipher exceeds the useful lifetime of the information</a:t>
            </a:r>
          </a:p>
        </p:txBody>
      </p:sp>
      <p:pic>
        <p:nvPicPr>
          <p:cNvPr id="4" name="Picture 3"/>
          <p:cNvPicPr>
            <a:picLocks noChangeAspect="1"/>
          </p:cNvPicPr>
          <p:nvPr/>
        </p:nvPicPr>
        <p:blipFill>
          <a:blip r:embed="rId3"/>
          <a:stretch>
            <a:fillRect/>
          </a:stretch>
        </p:blipFill>
        <p:spPr>
          <a:xfrm>
            <a:off x="5562600" y="4419600"/>
            <a:ext cx="2050806" cy="2176365"/>
          </a:xfrm>
          <a:prstGeom prst="rect">
            <a:avLst/>
          </a:prstGeom>
        </p:spPr>
      </p:pic>
      <p:sp>
        <p:nvSpPr>
          <p:cNvPr id="6" name="Slide Number Placeholder 5">
            <a:extLst>
              <a:ext uri="{FF2B5EF4-FFF2-40B4-BE49-F238E27FC236}">
                <a16:creationId xmlns:a16="http://schemas.microsoft.com/office/drawing/2014/main" xmlns="" id="{E9876F4A-5146-4CB0-A7D1-A39E4DA11169}"/>
              </a:ext>
            </a:extLst>
          </p:cNvPr>
          <p:cNvSpPr>
            <a:spLocks noGrp="1"/>
          </p:cNvSpPr>
          <p:nvPr>
            <p:ph type="sldNum" sz="quarter" idx="12"/>
          </p:nvPr>
        </p:nvSpPr>
        <p:spPr/>
        <p:txBody>
          <a:bodyPr/>
          <a:lstStyle/>
          <a:p>
            <a:pPr>
              <a:defRPr/>
            </a:pPr>
            <a:fld id="{9C2FB95B-9CE7-A047-A167-44F68D48CF28}" type="slidenum">
              <a:rPr lang="en-US" smtClean="0"/>
              <a:pPr>
                <a:defRPr/>
              </a:pPr>
              <a:t>9</a:t>
            </a:fld>
            <a:endParaRPr lang="en-US"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HDthesis xmlns="35ac72bb-6e66-44cc-83f8-5100c656d1f7" xsi:nil="true"/>
    <lcf76f155ced4ddcb4097134ff3c332f xmlns="35ac72bb-6e66-44cc-83f8-5100c656d1f7">
      <Terms xmlns="http://schemas.microsoft.com/office/infopath/2007/PartnerControls"/>
    </lcf76f155ced4ddcb4097134ff3c332f>
    <TaxCatchAll xmlns="e5b6be36-7386-47fb-8a9a-07470a3e767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CE4E62705B277449303F33AD34ED88C" ma:contentTypeVersion="16" ma:contentTypeDescription="Create a new document." ma:contentTypeScope="" ma:versionID="3c2012f786f1d93e3678565f3542f24e">
  <xsd:schema xmlns:xsd="http://www.w3.org/2001/XMLSchema" xmlns:xs="http://www.w3.org/2001/XMLSchema" xmlns:p="http://schemas.microsoft.com/office/2006/metadata/properties" xmlns:ns2="e5b6be36-7386-47fb-8a9a-07470a3e7672" xmlns:ns3="35ac72bb-6e66-44cc-83f8-5100c656d1f7" targetNamespace="http://schemas.microsoft.com/office/2006/metadata/properties" ma:root="true" ma:fieldsID="f06070bce95cccc7b874a44b73b53cce" ns2:_="" ns3:_="">
    <xsd:import namespace="e5b6be36-7386-47fb-8a9a-07470a3e7672"/>
    <xsd:import namespace="35ac72bb-6e66-44cc-83f8-5100c656d1f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PHDthesi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b6be36-7386-47fb-8a9a-07470a3e76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5bf474d-fc0a-43b6-8bbf-f621969dd635}" ma:internalName="TaxCatchAll" ma:showField="CatchAllData" ma:web="e5b6be36-7386-47fb-8a9a-07470a3e767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5ac72bb-6e66-44cc-83f8-5100c656d1f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PHDthesis" ma:index="19" nillable="true" ma:displayName="PHD thesis" ma:format="Dropdown" ma:internalName="PHDthesis">
      <xsd:simpleType>
        <xsd:restriction base="dms:Text">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1946a75-722c-4855-9c1b-5ba14d757444"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C12D59-920E-4BF5-A0CE-F8325BACFB94}">
  <ds:schemaRef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www.w3.org/XML/1998/namespace"/>
    <ds:schemaRef ds:uri="35ac72bb-6e66-44cc-83f8-5100c656d1f7"/>
    <ds:schemaRef ds:uri="e5b6be36-7386-47fb-8a9a-07470a3e7672"/>
    <ds:schemaRef ds:uri="http://purl.org/dc/terms/"/>
  </ds:schemaRefs>
</ds:datastoreItem>
</file>

<file path=customXml/itemProps2.xml><?xml version="1.0" encoding="utf-8"?>
<ds:datastoreItem xmlns:ds="http://schemas.openxmlformats.org/officeDocument/2006/customXml" ds:itemID="{CCEFC83F-4E86-4670-B9DB-7E5B89FC45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b6be36-7386-47fb-8a9a-07470a3e7672"/>
    <ds:schemaRef ds:uri="35ac72bb-6e66-44cc-83f8-5100c656d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81B4ED-04E7-4165-A9D8-AD202B3C19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12207</TotalTime>
  <Words>8927</Words>
  <Application>Microsoft Office PowerPoint</Application>
  <PresentationFormat>On-screen Show (4:3)</PresentationFormat>
  <Paragraphs>977</Paragraphs>
  <Slides>62</Slides>
  <Notes>34</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ch01</vt:lpstr>
      <vt:lpstr>Equity</vt:lpstr>
      <vt:lpstr>Network Security Essentials</vt:lpstr>
      <vt:lpstr>Chapter 2</vt:lpstr>
      <vt:lpstr>Some Basic Terminology</vt:lpstr>
      <vt:lpstr>PowerPoint Presentation</vt:lpstr>
      <vt:lpstr>PowerPoint Presentation</vt:lpstr>
      <vt:lpstr>Requirements</vt:lpstr>
      <vt:lpstr>Cryptography</vt:lpstr>
      <vt:lpstr>PowerPoint Presentation</vt:lpstr>
      <vt:lpstr>cryptanalysis</vt:lpstr>
      <vt:lpstr>Brute Force attack</vt:lpstr>
      <vt:lpstr>PowerPoint Presentation</vt:lpstr>
      <vt:lpstr>Feistel Cipher Design Elements</vt:lpstr>
      <vt:lpstr>Symmetric Block encryption algorithms</vt:lpstr>
      <vt:lpstr>Data Encryption Standard (DES)</vt:lpstr>
      <vt:lpstr>DES algorithm </vt:lpstr>
      <vt:lpstr>The language of cryptography</vt:lpstr>
      <vt:lpstr>Symmetric key cryptography</vt:lpstr>
      <vt:lpstr>Symmetric key cryptography</vt:lpstr>
      <vt:lpstr>Symmetric key crypto: DES</vt:lpstr>
      <vt:lpstr>XOR:  exclusive or</vt:lpstr>
      <vt:lpstr>Symmetric key  crypto: DES</vt:lpstr>
      <vt:lpstr>Symmetric key crypto: DES</vt:lpstr>
      <vt:lpstr>key</vt:lpstr>
      <vt:lpstr>Table 2.2   Average Time Required for Exhaustive Key Search </vt:lpstr>
      <vt:lpstr>PowerPoint Presentation</vt:lpstr>
      <vt:lpstr>PowerPoint Presentation</vt:lpstr>
      <vt:lpstr>PowerPoint Presentation</vt:lpstr>
      <vt:lpstr>Step 2: we need to create Left block and Right block half by half from the key.</vt:lpstr>
      <vt:lpstr>PowerPoint Presentation</vt:lpstr>
      <vt:lpstr>PowerPoint Presentation</vt:lpstr>
      <vt:lpstr>PowerPoint Presentation</vt:lpstr>
      <vt:lpstr>PowerPoint Presentation</vt:lpstr>
      <vt:lpstr>PowerPoint Presentation</vt:lpstr>
      <vt:lpstr>Advanced encryption standard (AES)</vt:lpstr>
      <vt:lpstr>PowerPoint Presentation</vt:lpstr>
      <vt:lpstr>PowerPoint Presentation</vt:lpstr>
      <vt:lpstr>PowerPoint Presentation</vt:lpstr>
      <vt:lpstr>Step2: add round key  in this stage we will get the key use it in encryption then we will make xor with our state matrix, note : the key will be in the same state size and we will convert all to binary to make xor operation after that we convert it again to hexadecimal to build new state with new hex number</vt:lpstr>
      <vt:lpstr>PowerPoint Presentation</vt:lpstr>
      <vt:lpstr>PowerPoint Presentation</vt:lpstr>
      <vt:lpstr>Step 3 :we use subByte(S-Box Table) , this is standard matrix table </vt:lpstr>
      <vt:lpstr>To decrypt the message we need inverse subByte Table , as shown below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and pseudorandom Numbers</vt:lpstr>
      <vt:lpstr>Randomness</vt:lpstr>
      <vt:lpstr>unpredictability</vt:lpstr>
      <vt:lpstr>PowerPoint Presentation</vt:lpstr>
      <vt:lpstr>Algorithm design</vt:lpstr>
      <vt:lpstr>PowerPoint Presentation</vt:lpstr>
      <vt:lpstr>Stream Cipher design considerations</vt:lpstr>
      <vt:lpstr>RC4 algorithm</vt:lpstr>
      <vt:lpstr>PowerPoint Presentation</vt:lpstr>
      <vt:lpstr>PowerPoint Presentation</vt:lpstr>
      <vt:lpstr>PowerPoint Presentation</vt:lpstr>
      <vt:lpstr>PowerPoint Presentation</vt:lpstr>
      <vt:lpstr>summary</vt:lpstr>
    </vt:vector>
  </TitlesOfParts>
  <Company>School of Eng &amp; IT,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2</dc:subject>
  <dc:creator>Dr Lawrie Brown</dc:creator>
  <cp:lastModifiedBy>dell</cp:lastModifiedBy>
  <cp:revision>172</cp:revision>
  <cp:lastPrinted>2009-08-04T04:48:40Z</cp:lastPrinted>
  <dcterms:created xsi:type="dcterms:W3CDTF">2013-04-24T01:34:09Z</dcterms:created>
  <dcterms:modified xsi:type="dcterms:W3CDTF">2022-07-19T01:11:54Z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0x0101003CE4E62705B277449303F33AD34ED88C</vt:lpwstr>
  </property>
</Properties>
</file>